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73" r:id="rId2"/>
    <p:sldId id="299" r:id="rId3"/>
    <p:sldId id="274" r:id="rId4"/>
    <p:sldId id="272" r:id="rId5"/>
    <p:sldId id="265" r:id="rId6"/>
    <p:sldId id="270" r:id="rId7"/>
    <p:sldId id="275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62" r:id="rId16"/>
    <p:sldId id="259" r:id="rId17"/>
    <p:sldId id="268" r:id="rId18"/>
    <p:sldId id="285" r:id="rId19"/>
    <p:sldId id="266" r:id="rId20"/>
    <p:sldId id="284" r:id="rId21"/>
    <p:sldId id="288" r:id="rId22"/>
    <p:sldId id="287" r:id="rId23"/>
    <p:sldId id="269" r:id="rId24"/>
    <p:sldId id="263" r:id="rId25"/>
    <p:sldId id="293" r:id="rId26"/>
    <p:sldId id="294" r:id="rId27"/>
    <p:sldId id="297" r:id="rId28"/>
    <p:sldId id="261" r:id="rId29"/>
    <p:sldId id="290" r:id="rId30"/>
    <p:sldId id="291" r:id="rId31"/>
    <p:sldId id="292" r:id="rId32"/>
    <p:sldId id="260" r:id="rId33"/>
    <p:sldId id="267" r:id="rId34"/>
    <p:sldId id="298" r:id="rId35"/>
    <p:sldId id="289" r:id="rId36"/>
    <p:sldId id="271" r:id="rId37"/>
    <p:sldId id="264" r:id="rId38"/>
  </p:sldIdLst>
  <p:sldSz cx="9144000" cy="6858000" type="screen4x3"/>
  <p:notesSz cx="6858000" cy="9144000"/>
  <p:defaultTextStyle>
    <a:defPPr>
      <a:defRPr lang="ru-RU"/>
    </a:defPPr>
    <a:lvl1pPr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56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28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00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72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94" autoAdjust="0"/>
    <p:restoredTop sz="94621" autoAdjust="0"/>
  </p:normalViewPr>
  <p:slideViewPr>
    <p:cSldViewPr>
      <p:cViewPr varScale="1">
        <p:scale>
          <a:sx n="94" d="100"/>
          <a:sy n="94" d="100"/>
        </p:scale>
        <p:origin x="-88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4F326E9-52E2-49F8-A08D-566732A6F3F1}" type="datetimeFigureOut">
              <a:rPr lang="ru-RU"/>
              <a:pPr>
                <a:defRPr/>
              </a:pPr>
              <a:t>05.05.2011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1440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75D1809-31A3-4DD1-AFD8-59BFA00805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8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0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  <a:defRPr/>
            </a:pPr>
            <a:fld id="{3F3F0F31-8E30-4326-8589-0438E070A331}" type="slidenum">
              <a:rPr lang="ru-RU"/>
              <a:pPr defTabSz="912813"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  <a:defRPr/>
            </a:pPr>
            <a:fld id="{91801F97-178A-4C98-8731-BDDBCA03176E}" type="slidenum">
              <a:rPr lang="ru-RU"/>
              <a:pPr defTabSz="912813"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ru-RU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91FF1A-F7F5-4E45-9459-B46F14E222FA}" type="datetimeFigureOut">
              <a:rPr lang="ru-RU"/>
              <a:pPr/>
              <a:t>05.05.2011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055977-3FC6-4B10-991C-0B4B2512B6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4F1AB0-2D84-41B2-9FF4-6CB422FC6DBF}" type="datetimeFigureOut">
              <a:rPr lang="ru-RU"/>
              <a:pPr/>
              <a:t>05.05.2011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203698-E914-4250-B37C-9882A233A4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48743C-1F91-452D-9A63-B8AB5269F30C}" type="datetimeFigureOut">
              <a:rPr lang="ru-RU"/>
              <a:pPr/>
              <a:t>05.05.2011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048480-9580-4EC0-B004-4C395487CD1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A3567-8504-48E0-8466-194098F52A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8750"/>
            <a:ext cx="8229600" cy="12588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C0AC7C8-BBFC-4D21-876B-425DB7CBFC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648662-D2E9-4BC8-881B-FC87C3900D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64ACA2-7951-495E-A674-F45E7C0CEF40}" type="datetimeFigureOut">
              <a:rPr lang="ru-RU"/>
              <a:pPr/>
              <a:t>05.05.2011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69DDB-6124-4725-8A80-FC96EA5D8E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5A312C-AF8D-4061-B8BC-AA327B93316F}" type="datetimeFigureOut">
              <a:rPr lang="ru-RU"/>
              <a:pPr/>
              <a:t>05.05.2011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05E0E7-954B-42C3-8C4E-A00D716643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27BFE7-7B77-4118-8449-561B1551EAC7}" type="datetimeFigureOut">
              <a:rPr lang="ru-RU"/>
              <a:pPr/>
              <a:t>05.05.2011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8020A4-1379-47BD-AA09-CC6F425B64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3416FE-7264-4D27-86F6-A5CB770B5366}" type="datetimeFigureOut">
              <a:rPr lang="ru-RU"/>
              <a:pPr/>
              <a:t>05.05.2011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358A1-3366-4EEA-BD60-B87D77890E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79CB47-5E8B-4D53-A4D6-3F882854E45B}" type="datetimeFigureOut">
              <a:rPr lang="ru-RU"/>
              <a:pPr/>
              <a:t>05.05.2011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443637-EEB1-43F6-960B-C75F341BF4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AD1500-174D-4E0B-A73A-D42115D2BB0D}" type="datetimeFigureOut">
              <a:rPr lang="ru-RU"/>
              <a:pPr/>
              <a:t>05.05.2011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16181D-0D6A-4138-A16D-ECD2C64415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144C15-440E-4A99-B631-6E9782A0A87B}" type="datetimeFigureOut">
              <a:rPr lang="ru-RU"/>
              <a:pPr/>
              <a:t>05.05.2011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12C189-73E3-4ADF-A418-49935E022B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D64727-E1D0-4045-9F73-FE8ABA279E19}" type="datetimeFigureOut">
              <a:rPr lang="ru-RU"/>
              <a:pPr/>
              <a:t>05.05.2011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4D70FF-56DF-480B-86CD-F376976A38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FA578512-EC63-439C-94D3-0D200335220D}" type="datetimeFigureOut">
              <a:rPr lang="ru-RU"/>
              <a:pPr/>
              <a:t>05.05.2011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00850418-BBAD-4B85-B68E-F30976C3194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  <p:sldLayoutId id="2147483663" r:id="rId12"/>
    <p:sldLayoutId id="2147483664" r:id="rId13"/>
    <p:sldLayoutId id="2147483665" r:id="rId14"/>
  </p:sldLayoutIdLst>
  <p:transition spd="med">
    <p:cover dir="u"/>
  </p:transition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jpeg"/><Relationship Id="rId9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7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8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9.bin"/><Relationship Id="rId4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10.bin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J023304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715125" y="4357688"/>
            <a:ext cx="1985963" cy="1958975"/>
          </a:xfrm>
          <a:noFill/>
        </p:spPr>
      </p:pic>
      <p:pic>
        <p:nvPicPr>
          <p:cNvPr id="17411" name="Picture 6" descr="J023305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214313" y="142875"/>
            <a:ext cx="1928812" cy="2133600"/>
          </a:xfrm>
        </p:spPr>
      </p:pic>
      <p:sp>
        <p:nvSpPr>
          <p:cNvPr id="8" name="Прямоугольник 7"/>
          <p:cNvSpPr/>
          <p:nvPr/>
        </p:nvSpPr>
        <p:spPr>
          <a:xfrm>
            <a:off x="2916225" y="674665"/>
            <a:ext cx="31294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7 апреля</a:t>
            </a:r>
          </a:p>
        </p:txBody>
      </p:sp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33475" y="1195388"/>
            <a:ext cx="6877050" cy="2170112"/>
          </a:xfrm>
          <a:prstGeom prst="rect">
            <a:avLst/>
          </a:prstGeom>
          <a:noFill/>
        </p:spPr>
      </p:pic>
      <p:sp>
        <p:nvSpPr>
          <p:cNvPr id="17414" name="Прямоугольник 9"/>
          <p:cNvSpPr>
            <a:spLocks noChangeArrowheads="1"/>
          </p:cNvSpPr>
          <p:nvPr/>
        </p:nvSpPr>
        <p:spPr bwMode="auto">
          <a:xfrm>
            <a:off x="1071563" y="3500438"/>
            <a:ext cx="58578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70C0"/>
                </a:solidFill>
                <a:latin typeface="Calibri" pitchFamily="34" charset="0"/>
              </a:rPr>
              <a:t>«Единственная красота,</a:t>
            </a:r>
          </a:p>
          <a:p>
            <a:r>
              <a:rPr lang="ru-RU" sz="3200" b="1">
                <a:solidFill>
                  <a:srgbClr val="0070C0"/>
                </a:solidFill>
                <a:latin typeface="Calibri" pitchFamily="34" charset="0"/>
              </a:rPr>
              <a:t> которую я знаю, это здоровье» </a:t>
            </a:r>
          </a:p>
          <a:p>
            <a:pPr algn="r"/>
            <a:r>
              <a:rPr lang="ru-RU" sz="3200" b="1">
                <a:latin typeface="Calibri" pitchFamily="34" charset="0"/>
              </a:rPr>
              <a:t>Генрих Гейне</a:t>
            </a:r>
          </a:p>
        </p:txBody>
      </p:sp>
      <p:sp>
        <p:nvSpPr>
          <p:cNvPr id="17415" name="Rectangle 8"/>
          <p:cNvSpPr>
            <a:spLocks noChangeArrowheads="1"/>
          </p:cNvSpPr>
          <p:nvPr/>
        </p:nvSpPr>
        <p:spPr bwMode="auto">
          <a:xfrm>
            <a:off x="3132138" y="333375"/>
            <a:ext cx="331311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chemeClr val="hlink"/>
                </a:solidFill>
                <a:cs typeface="Arial" charset="0"/>
              </a:rPr>
              <a:t>М О У   М а т в е е в о  –  К у р г а н с к а я    о (с) о ш</a:t>
            </a:r>
          </a:p>
        </p:txBody>
      </p:sp>
      <p:sp>
        <p:nvSpPr>
          <p:cNvPr id="17416" name="Rectangle 9"/>
          <p:cNvSpPr>
            <a:spLocks noChangeArrowheads="1"/>
          </p:cNvSpPr>
          <p:nvPr/>
        </p:nvSpPr>
        <p:spPr bwMode="auto">
          <a:xfrm>
            <a:off x="755650" y="5229225"/>
            <a:ext cx="1944688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solidFill>
                  <a:schemeClr val="hlink"/>
                </a:solidFill>
                <a:cs typeface="Arial" charset="0"/>
              </a:rPr>
              <a:t>Учитель</a:t>
            </a:r>
          </a:p>
          <a:p>
            <a:r>
              <a:rPr lang="ru-RU">
                <a:solidFill>
                  <a:schemeClr val="hlink"/>
                </a:solidFill>
                <a:cs typeface="Arial" charset="0"/>
              </a:rPr>
              <a:t>химии и биологии </a:t>
            </a:r>
          </a:p>
          <a:p>
            <a:r>
              <a:rPr lang="ru-RU">
                <a:solidFill>
                  <a:schemeClr val="hlink"/>
                </a:solidFill>
                <a:cs typeface="Arial" charset="0"/>
              </a:rPr>
              <a:t>Сухомлинова Т.В.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8153400" cy="1935163"/>
          </a:xfrm>
        </p:spPr>
        <p:txBody>
          <a:bodyPr rtlCol="0">
            <a:normAutofit/>
          </a:bodyPr>
          <a:lstStyle/>
          <a:p>
            <a:pPr defTabSz="914400" eaLnBrk="1" fontAlgn="auto" hangingPunct="1">
              <a:spcAft>
                <a:spcPts val="0"/>
              </a:spcAft>
              <a:defRPr/>
            </a:pPr>
            <a:r>
              <a:rPr lang="ru-RU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Необходимые продукты для полноценного питания школьников</a:t>
            </a:r>
            <a:r>
              <a:rPr lang="ru-RU" sz="3200" smtClean="0"/>
              <a:t/>
            </a:r>
            <a:br>
              <a:rPr lang="ru-RU" sz="3200" smtClean="0"/>
            </a:br>
            <a:endParaRPr lang="ru-RU" sz="3200" smtClean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981200"/>
            <a:ext cx="4038600" cy="4144963"/>
          </a:xfrm>
        </p:spPr>
        <p:txBody>
          <a:bodyPr rtlCol="0">
            <a:normAutofit/>
          </a:bodyPr>
          <a:lstStyle/>
          <a:p>
            <a:pPr marL="342900" indent="-342900" defTabSz="9144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800" b="1" smtClean="0">
                <a:solidFill>
                  <a:srgbClr val="5E40D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Белки:</a:t>
            </a:r>
          </a:p>
          <a:p>
            <a:pPr marL="342900" indent="-342900" defTabSz="91440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smtClean="0"/>
              <a:t>Молоко или</a:t>
            </a:r>
          </a:p>
          <a:p>
            <a:pPr marL="342900" indent="-342900" defTabSz="9144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800" smtClean="0"/>
              <a:t>кисломолочные</a:t>
            </a:r>
          </a:p>
          <a:p>
            <a:pPr marL="342900" indent="-342900" defTabSz="9144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800" smtClean="0"/>
              <a:t>напитки</a:t>
            </a:r>
          </a:p>
          <a:p>
            <a:pPr marL="342900" indent="-342900" defTabSz="91440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smtClean="0"/>
              <a:t>Творог</a:t>
            </a:r>
          </a:p>
          <a:p>
            <a:pPr marL="342900" indent="-342900" defTabSz="91440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smtClean="0"/>
              <a:t>Сыр</a:t>
            </a:r>
          </a:p>
          <a:p>
            <a:pPr marL="342900" indent="-342900" defTabSz="91440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smtClean="0"/>
              <a:t>Рыба</a:t>
            </a:r>
          </a:p>
          <a:p>
            <a:pPr marL="342900" indent="-342900" defTabSz="91440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smtClean="0"/>
              <a:t>Мясные продукты</a:t>
            </a:r>
          </a:p>
          <a:p>
            <a:pPr marL="342900" indent="-342900" defTabSz="91440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smtClean="0"/>
              <a:t>Яйца</a:t>
            </a:r>
          </a:p>
        </p:txBody>
      </p:sp>
      <p:pic>
        <p:nvPicPr>
          <p:cNvPr id="2765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4267200"/>
            <a:ext cx="27432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71800" y="3276600"/>
            <a:ext cx="2066925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7" descr="8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53000" y="1752600"/>
            <a:ext cx="3352800" cy="237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8229600" cy="1447800"/>
          </a:xfrm>
        </p:spPr>
        <p:txBody>
          <a:bodyPr rtlCol="0">
            <a:normAutofit/>
          </a:bodyPr>
          <a:lstStyle/>
          <a:p>
            <a:pPr marL="342900" indent="-342900" defTabSz="91440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800" b="1" smtClean="0">
                <a:solidFill>
                  <a:srgbClr val="5E40D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Жиры:</a:t>
            </a:r>
          </a:p>
          <a:p>
            <a:pPr marL="342900" indent="-342900" defTabSz="9144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smtClean="0"/>
              <a:t>Сливочное и растительное масла</a:t>
            </a:r>
          </a:p>
          <a:p>
            <a:pPr marL="342900" indent="-342900" defTabSz="9144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smtClean="0"/>
              <a:t>Сметана</a:t>
            </a:r>
          </a:p>
          <a:p>
            <a:pPr marL="342900" indent="-342900" defTabSz="9144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800" smtClean="0"/>
          </a:p>
          <a:p>
            <a:pPr marL="342900" indent="-342900" defTabSz="9144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800" smtClean="0"/>
          </a:p>
        </p:txBody>
      </p:sp>
      <p:pic>
        <p:nvPicPr>
          <p:cNvPr id="2867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3200400"/>
            <a:ext cx="3276600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3200400"/>
            <a:ext cx="130492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9" name="Rectangle 9"/>
          <p:cNvSpPr>
            <a:spLocks noChangeArrowheads="1"/>
          </p:cNvSpPr>
          <p:nvPr/>
        </p:nvSpPr>
        <p:spPr bwMode="auto">
          <a:xfrm>
            <a:off x="685800" y="457200"/>
            <a:ext cx="777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Необходимые продукты для полноценного питания школьников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3124200" cy="3962400"/>
          </a:xfrm>
        </p:spPr>
        <p:txBody>
          <a:bodyPr rtlCol="0">
            <a:normAutofit/>
          </a:bodyPr>
          <a:lstStyle/>
          <a:p>
            <a:pPr marL="342900" indent="-342900" defTabSz="91440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b="1" dirty="0" smtClean="0">
                <a:solidFill>
                  <a:srgbClr val="5E40D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Углеводы:</a:t>
            </a:r>
          </a:p>
          <a:p>
            <a:pPr marL="342900" indent="-342900" defTabSz="9144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Хлеб</a:t>
            </a:r>
          </a:p>
          <a:p>
            <a:pPr marL="342900" indent="-342900" defTabSz="9144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Крупы</a:t>
            </a:r>
          </a:p>
          <a:p>
            <a:pPr marL="342900" indent="-342900" defTabSz="9144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Картофель</a:t>
            </a:r>
          </a:p>
          <a:p>
            <a:pPr marL="342900" indent="-342900" defTabSz="9144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Мёд</a:t>
            </a:r>
          </a:p>
          <a:p>
            <a:pPr marL="342900" indent="-342900" defTabSz="9144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Сухофрукты</a:t>
            </a:r>
          </a:p>
          <a:p>
            <a:pPr marL="342900" indent="-342900" defTabSz="9144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Сахар</a:t>
            </a:r>
          </a:p>
          <a:p>
            <a:pPr marL="342900" indent="-342900" defTabSz="9144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marL="342900" indent="-342900" defTabSz="9144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685800" y="457200"/>
            <a:ext cx="777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Необходимые продукты для полноценного питания школьников</a:t>
            </a:r>
          </a:p>
        </p:txBody>
      </p:sp>
      <p:pic>
        <p:nvPicPr>
          <p:cNvPr id="29700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3886200"/>
            <a:ext cx="2514600" cy="190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2400" y="4114800"/>
            <a:ext cx="16764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67200" y="1981200"/>
            <a:ext cx="3733800" cy="175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28600"/>
            <a:ext cx="4800600" cy="1143000"/>
          </a:xfrm>
        </p:spPr>
        <p:txBody>
          <a:bodyPr rtlCol="0">
            <a:normAutofit/>
          </a:bodyPr>
          <a:lstStyle/>
          <a:p>
            <a:pPr defTabSz="914400" eaLnBrk="1" fontAlgn="auto" hangingPunct="1">
              <a:spcAft>
                <a:spcPts val="0"/>
              </a:spcAft>
              <a:defRPr/>
            </a:pPr>
            <a:r>
              <a:rPr lang="ru-RU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Витамины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0" y="1752600"/>
            <a:ext cx="6858000" cy="3124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5E40DC"/>
                </a:solidFill>
              </a:rPr>
              <a:t>Витамин А:</a:t>
            </a:r>
            <a:r>
              <a:rPr lang="ru-RU" sz="2000" smtClean="0"/>
              <a:t> морковь, зелёный лук, сладкий перец, шпинат, зелень, черноплодная рябина.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5E40DC"/>
                </a:solidFill>
              </a:rPr>
              <a:t>Витамины группы В:</a:t>
            </a:r>
            <a:r>
              <a:rPr lang="ru-RU" sz="2000" smtClean="0"/>
              <a:t> хлеб грубого помола, молоко, творог, печень, сыр, яйца, капуста, яблоки, миндаль, помидоры, бобовые.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5E40DC"/>
                </a:solidFill>
              </a:rPr>
              <a:t>Витамин С:</a:t>
            </a:r>
            <a:r>
              <a:rPr lang="ru-RU" sz="2000" smtClean="0"/>
              <a:t> капуста, зелень петрушки и укропа, помидоры, чёрная и красная смородина, красный болгарский перец, цитрусовые, картофель.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5E40DC"/>
                </a:solidFill>
              </a:rPr>
              <a:t>Витамин Е:</a:t>
            </a:r>
            <a:r>
              <a:rPr lang="ru-RU" sz="2000" smtClean="0"/>
              <a:t> печень, яйца, овсяная и гречневая крупы. </a:t>
            </a:r>
          </a:p>
        </p:txBody>
      </p:sp>
      <p:pic>
        <p:nvPicPr>
          <p:cNvPr id="3072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4953000"/>
            <a:ext cx="35242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4953000"/>
            <a:ext cx="3048000" cy="156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" y="1905000"/>
            <a:ext cx="13430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3400" y="3581400"/>
            <a:ext cx="16764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9600" y="228600"/>
            <a:ext cx="123825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Picture 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43400" y="5105400"/>
            <a:ext cx="122872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0" name="Picture 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00800" y="152400"/>
            <a:ext cx="2224088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ChangeArrowheads="1"/>
          </p:cNvSpPr>
          <p:nvPr/>
        </p:nvSpPr>
        <p:spPr bwMode="auto">
          <a:xfrm>
            <a:off x="457200" y="457200"/>
            <a:ext cx="8229600" cy="178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>
                <a:solidFill>
                  <a:schemeClr val="tx2"/>
                </a:solidFill>
                <a:latin typeface="Calibri" pitchFamily="34" charset="0"/>
              </a:rPr>
              <a:t>В рационе школьника обязательно должны присутствовать продукты, содержащие </a:t>
            </a:r>
            <a:r>
              <a:rPr lang="ru-RU" sz="2800" b="1">
                <a:solidFill>
                  <a:srgbClr val="5E40DC"/>
                </a:solidFill>
                <a:latin typeface="Calibri" pitchFamily="34" charset="0"/>
              </a:rPr>
              <a:t>минеральные соли и микроэлементы</a:t>
            </a:r>
            <a:r>
              <a:rPr lang="ru-RU" sz="2800" b="1">
                <a:solidFill>
                  <a:schemeClr val="tx2"/>
                </a:solidFill>
                <a:latin typeface="Calibri" pitchFamily="34" charset="0"/>
              </a:rPr>
              <a:t> </a:t>
            </a:r>
            <a:br>
              <a:rPr lang="ru-RU" sz="2800" b="1">
                <a:solidFill>
                  <a:schemeClr val="tx2"/>
                </a:solidFill>
                <a:latin typeface="Calibri" pitchFamily="34" charset="0"/>
              </a:rPr>
            </a:br>
            <a:endParaRPr lang="ru-RU" sz="2800" b="1">
              <a:solidFill>
                <a:schemeClr val="tx2"/>
              </a:solidFill>
              <a:latin typeface="Calibri" pitchFamily="34" charset="0"/>
            </a:endParaRPr>
          </a:p>
        </p:txBody>
      </p:sp>
      <p:pic>
        <p:nvPicPr>
          <p:cNvPr id="31747" name="Picture 6" descr="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1981200"/>
            <a:ext cx="4572000" cy="432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8" descr="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1600" y="1981200"/>
            <a:ext cx="3462338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52600" y="4525963"/>
            <a:ext cx="1724025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28800" y="2613025"/>
            <a:ext cx="1533525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86200" y="3459163"/>
            <a:ext cx="18288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24600" y="2541588"/>
            <a:ext cx="106680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Picture 1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419600" y="5181600"/>
            <a:ext cx="1371600" cy="59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Picture 1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81800" y="4246563"/>
            <a:ext cx="1219200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1000125"/>
            <a:ext cx="7772400" cy="1143000"/>
          </a:xfrm>
        </p:spPr>
        <p:txBody>
          <a:bodyPr/>
          <a:lstStyle/>
          <a:p>
            <a:pPr eaLnBrk="1" hangingPunct="1"/>
            <a:r>
              <a:rPr lang="ru-RU" sz="3200" b="1" i="1" smtClean="0">
                <a:solidFill>
                  <a:srgbClr val="FF0000"/>
                </a:solidFill>
              </a:rPr>
              <a:t>Как  я питаюсь?</a:t>
            </a:r>
          </a:p>
        </p:txBody>
      </p:sp>
      <p:graphicFrame>
        <p:nvGraphicFramePr>
          <p:cNvPr id="32771" name="Object 0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85800" y="1981200"/>
          <a:ext cx="7770813" cy="4114800"/>
        </p:xfrm>
        <a:graphic>
          <a:graphicData uri="http://schemas.openxmlformats.org/presentationml/2006/ole">
            <p:oleObj spid="_x0000_s32771" r:id="rId4" imgW="7766977" imgH="4115157" progId="Excel.Chart.8">
              <p:embed/>
            </p:oleObj>
          </a:graphicData>
        </a:graphic>
      </p:graphicFrame>
      <p:sp>
        <p:nvSpPr>
          <p:cNvPr id="32774" name="Прямоугольник 4"/>
          <p:cNvSpPr>
            <a:spLocks noChangeArrowheads="1"/>
          </p:cNvSpPr>
          <p:nvPr/>
        </p:nvSpPr>
        <p:spPr bwMode="auto">
          <a:xfrm>
            <a:off x="2000250" y="285750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 u="sng">
                <a:solidFill>
                  <a:schemeClr val="accent2"/>
                </a:solidFill>
                <a:latin typeface="Calibri" pitchFamily="34" charset="0"/>
              </a:rPr>
              <a:t>Результаты анкетирования детей </a:t>
            </a:r>
          </a:p>
          <a:p>
            <a:pPr algn="ctr"/>
            <a:r>
              <a:rPr lang="ru-RU" b="1" i="1" u="sng">
                <a:solidFill>
                  <a:schemeClr val="accent2"/>
                </a:solidFill>
                <a:latin typeface="Calibri" pitchFamily="34" charset="0"/>
              </a:rPr>
              <a:t>(</a:t>
            </a:r>
            <a:r>
              <a:rPr lang="ru-RU" b="1" i="1">
                <a:solidFill>
                  <a:schemeClr val="accent2"/>
                </a:solidFill>
                <a:latin typeface="Calibri" pitchFamily="34" charset="0"/>
              </a:rPr>
              <a:t>22 человека )</a:t>
            </a:r>
            <a:endParaRPr lang="ru-RU" b="1" i="1">
              <a:latin typeface="Calibri" pitchFamily="34" charset="0"/>
            </a:endParaRP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i="1" smtClean="0">
                <a:solidFill>
                  <a:srgbClr val="FF0000"/>
                </a:solidFill>
              </a:rPr>
              <a:t>Как  я  соблюдаю  режим  дня?</a:t>
            </a:r>
          </a:p>
        </p:txBody>
      </p:sp>
      <p:graphicFrame>
        <p:nvGraphicFramePr>
          <p:cNvPr id="33795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85800" y="2000250"/>
          <a:ext cx="7770813" cy="4076700"/>
        </p:xfrm>
        <a:graphic>
          <a:graphicData uri="http://schemas.openxmlformats.org/presentationml/2006/ole">
            <p:oleObj spid="_x0000_s33795" r:id="rId4" imgW="7766977" imgH="4078577" progId="Excel.Chart.8">
              <p:embed/>
            </p:oleObj>
          </a:graphicData>
        </a:graphic>
      </p:graphicFrame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Rectangle 2"/>
          <p:cNvSpPr>
            <a:spLocks noGrp="1" noChangeArrowheads="1"/>
          </p:cNvSpPr>
          <p:nvPr>
            <p:ph type="title"/>
          </p:nvPr>
        </p:nvSpPr>
        <p:spPr>
          <a:xfrm>
            <a:off x="785813" y="285750"/>
            <a:ext cx="7772400" cy="1143000"/>
          </a:xfrm>
        </p:spPr>
        <p:txBody>
          <a:bodyPr/>
          <a:lstStyle/>
          <a:p>
            <a:pPr eaLnBrk="1" hangingPunct="1"/>
            <a:r>
              <a:rPr lang="ru-RU" sz="3200" b="1" i="1" smtClean="0">
                <a:solidFill>
                  <a:srgbClr val="FF0000"/>
                </a:solidFill>
              </a:rPr>
              <a:t>Как  часто я  жую жевательную резинку?</a:t>
            </a:r>
          </a:p>
        </p:txBody>
      </p:sp>
      <p:graphicFrame>
        <p:nvGraphicFramePr>
          <p:cNvPr id="34819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42875" y="1857375"/>
          <a:ext cx="8858250" cy="4114800"/>
        </p:xfrm>
        <a:graphic>
          <a:graphicData uri="http://schemas.openxmlformats.org/presentationml/2006/ole">
            <p:oleObj spid="_x0000_s34819" r:id="rId4" imgW="8864352" imgH="4115157" progId="Excel.Chart.8">
              <p:embed/>
            </p:oleObj>
          </a:graphicData>
        </a:graphic>
      </p:graphicFrame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38" y="214313"/>
            <a:ext cx="7572375" cy="14462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latin typeface="+mn-lt"/>
              </a:rPr>
              <a:t>                </a:t>
            </a:r>
            <a:r>
              <a:rPr lang="ru-RU" sz="4000" b="1" i="1" dirty="0">
                <a:solidFill>
                  <a:schemeClr val="accent2"/>
                </a:solidFill>
                <a:latin typeface="+mn-lt"/>
              </a:rPr>
              <a:t>Сон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обеспечивает  полноценный  отдых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2938" y="1643063"/>
            <a:ext cx="7358062" cy="1970087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B050"/>
                </a:solidFill>
                <a:latin typeface="+mn-lt"/>
              </a:rPr>
              <a:t>Сколько  же  надо  спать  человеку?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Для  ребёнка – 10-12ч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Для  подростка – 9-10ч,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Взрослого – 8ч</a:t>
            </a:r>
          </a:p>
        </p:txBody>
      </p:sp>
      <p:sp>
        <p:nvSpPr>
          <p:cNvPr id="35844" name="TextBox 5"/>
          <p:cNvSpPr txBox="1">
            <a:spLocks noChangeArrowheads="1"/>
          </p:cNvSpPr>
          <p:nvPr/>
        </p:nvSpPr>
        <p:spPr bwMode="auto">
          <a:xfrm>
            <a:off x="714375" y="3929063"/>
            <a:ext cx="73580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accent2"/>
                </a:solidFill>
                <a:latin typeface="Calibri" pitchFamily="34" charset="0"/>
              </a:rPr>
              <a:t>Систематическое  недосыпание  и  недостаточно  глубокий  сон  ведут</a:t>
            </a:r>
          </a:p>
          <a:p>
            <a:r>
              <a:rPr lang="ru-RU" b="1">
                <a:solidFill>
                  <a:schemeClr val="accent2"/>
                </a:solidFill>
                <a:latin typeface="Calibri" pitchFamily="34" charset="0"/>
              </a:rPr>
              <a:t>к  истощению  нервной  системы:</a:t>
            </a:r>
          </a:p>
          <a:p>
            <a:pPr>
              <a:buFont typeface="Arial" charset="0"/>
              <a:buChar char="•"/>
            </a:pPr>
            <a:r>
              <a:rPr lang="ru-RU">
                <a:latin typeface="Calibri" pitchFamily="34" charset="0"/>
              </a:rPr>
              <a:t>  Появляется  раздражительность;</a:t>
            </a:r>
          </a:p>
          <a:p>
            <a:pPr>
              <a:buFont typeface="Arial" charset="0"/>
              <a:buChar char="•"/>
            </a:pPr>
            <a:r>
              <a:rPr lang="ru-RU">
                <a:latin typeface="Calibri" pitchFamily="34" charset="0"/>
              </a:rPr>
              <a:t>  Развивается  утомление;</a:t>
            </a:r>
          </a:p>
          <a:p>
            <a:pPr>
              <a:buFont typeface="Arial" charset="0"/>
              <a:buChar char="•"/>
            </a:pPr>
            <a:r>
              <a:rPr lang="ru-RU">
                <a:latin typeface="Calibri" pitchFamily="34" charset="0"/>
              </a:rPr>
              <a:t>  Нарушается  деятельность  внутренних органов.</a:t>
            </a:r>
          </a:p>
          <a:p>
            <a:pPr>
              <a:buFontTx/>
              <a:buChar char="-"/>
            </a:pP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pPr>
              <a:buFontTx/>
              <a:buChar char="-"/>
            </a:pPr>
            <a:endParaRPr lang="ru-RU">
              <a:latin typeface="Calibri" pitchFamily="34" charset="0"/>
            </a:endParaRPr>
          </a:p>
        </p:txBody>
      </p:sp>
      <p:pic>
        <p:nvPicPr>
          <p:cNvPr id="35845" name="Рисунок 7" descr="PH01035U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88" y="4572000"/>
            <a:ext cx="2743200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Rectangle 2"/>
          <p:cNvSpPr>
            <a:spLocks noGrp="1" noChangeArrowheads="1"/>
          </p:cNvSpPr>
          <p:nvPr>
            <p:ph type="title"/>
          </p:nvPr>
        </p:nvSpPr>
        <p:spPr>
          <a:xfrm>
            <a:off x="785813" y="285750"/>
            <a:ext cx="7772400" cy="1143000"/>
          </a:xfrm>
        </p:spPr>
        <p:txBody>
          <a:bodyPr/>
          <a:lstStyle/>
          <a:p>
            <a:pPr eaLnBrk="1" hangingPunct="1"/>
            <a:r>
              <a:rPr lang="ru-RU" sz="3200" b="1" i="1" smtClean="0">
                <a:solidFill>
                  <a:srgbClr val="FF0000"/>
                </a:solidFill>
              </a:rPr>
              <a:t>Как  я  сплю?</a:t>
            </a:r>
          </a:p>
        </p:txBody>
      </p:sp>
      <p:graphicFrame>
        <p:nvGraphicFramePr>
          <p:cNvPr id="3686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42875" y="1857375"/>
          <a:ext cx="8858250" cy="4114800"/>
        </p:xfrm>
        <a:graphic>
          <a:graphicData uri="http://schemas.openxmlformats.org/presentationml/2006/ole">
            <p:oleObj spid="_x0000_s36867" r:id="rId4" imgW="8864352" imgH="4115157" progId="Excel.Chart.8">
              <p:embed/>
            </p:oleObj>
          </a:graphicData>
        </a:graphic>
      </p:graphicFrame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38" y="500063"/>
            <a:ext cx="8072437" cy="4800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Ростовская  область</a:t>
            </a: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0000"/>
              </a:solidFill>
              <a:latin typeface="+mn-lt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0000"/>
              </a:solidFill>
              <a:latin typeface="+mn-lt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ОБЛАСТНОЙ   ЗАКОН</a:t>
            </a: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о мерах  по  предупреждению  причинения  вреда  здоровью  детей, их  физическому, интеллектуальному, психическому, духовному  и  нравственному  развитию</a:t>
            </a: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+mn-lt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+mn-lt"/>
              </a:rPr>
              <a:t>                       Принят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+mn-lt"/>
              </a:rPr>
              <a:t>Законодательным  Собранием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+mn-lt"/>
              </a:rPr>
              <a:t>От 30.12.2009г.</a:t>
            </a:r>
          </a:p>
        </p:txBody>
      </p:sp>
      <p:pic>
        <p:nvPicPr>
          <p:cNvPr id="18435" name="Рисунок 3" descr="professor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25" y="3714750"/>
            <a:ext cx="192087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</a:rPr>
              <a:t>Физическая  активность</a:t>
            </a:r>
          </a:p>
        </p:txBody>
      </p:sp>
      <p:sp>
        <p:nvSpPr>
          <p:cNvPr id="5123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981200"/>
            <a:ext cx="4191000" cy="4114800"/>
          </a:xfrm>
        </p:spPr>
        <p:txBody>
          <a:bodyPr rtlCol="0">
            <a:normAutofit lnSpcReduction="10000"/>
          </a:bodyPr>
          <a:lstStyle/>
          <a:p>
            <a:pPr marL="342900" indent="-342900" defTabSz="9144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"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Физическая активность - ключевой компонент сохранения здоровья, и нам нужно приложить все усилия, чтобы не высиживать или вылеживать свои болезни, а самостоятельно их предупреждать с помощью приятной зарядки"</a:t>
            </a: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, - утверждает  профессор </a:t>
            </a:r>
          </a:p>
          <a:p>
            <a:pPr marL="342900" indent="-342900" defTabSz="9144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Кен Фокс.</a:t>
            </a:r>
            <a:r>
              <a:rPr lang="ru-RU" sz="2400" dirty="0" smtClean="0"/>
              <a:t> </a:t>
            </a:r>
          </a:p>
        </p:txBody>
      </p:sp>
      <p:pic>
        <p:nvPicPr>
          <p:cNvPr id="37892" name="Picture 1" descr="C:\Documents and Settings\Администратор\Рабочий стол\ИНФОРМАТИКА\документы\город конкурс\самостоятельные\физкультура , СОЧ\ФизкультураЖиряева Рахиля Рашитовна\Информационные ресурсы\Аэробика\01080003_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85750" y="1643063"/>
            <a:ext cx="3810000" cy="2857500"/>
          </a:xfr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defTabSz="914400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Спортивные упражнения</a:t>
            </a:r>
          </a:p>
        </p:txBody>
      </p:sp>
      <p:sp>
        <p:nvSpPr>
          <p:cNvPr id="8195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981200"/>
            <a:ext cx="4495800" cy="4114800"/>
          </a:xfrm>
        </p:spPr>
        <p:txBody>
          <a:bodyPr rtlCol="0">
            <a:normAutofit fontScale="92500"/>
          </a:bodyPr>
          <a:lstStyle/>
          <a:p>
            <a:pPr marL="342900" indent="-342900" defTabSz="9144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Спортивные упражнения позволяют поддерживать общий тонус организма и уменьшают опасность развития сердечно - сосудистых заболеваний, а по мнению ученых Бристольского Университета, даже простейший комплекс, рассчитанный на 15 минут, сокращает риск заболевания раком желудка, молочной железы, легких. </a:t>
            </a:r>
          </a:p>
          <a:p>
            <a:pPr marL="342900" indent="-342900" defTabSz="91440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ru-RU" sz="2400" dirty="0" smtClean="0"/>
          </a:p>
        </p:txBody>
      </p:sp>
      <p:pic>
        <p:nvPicPr>
          <p:cNvPr id="38916" name="Picture 5" descr="Фитнес упражнения позволяют нам быть здоровыми и красивыми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841375" y="1981200"/>
            <a:ext cx="3498850" cy="4114800"/>
          </a:xfr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147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343400" y="1981200"/>
            <a:ext cx="4800600" cy="4114800"/>
          </a:xfrm>
        </p:spPr>
        <p:txBody>
          <a:bodyPr rtlCol="0">
            <a:normAutofit fontScale="92500"/>
          </a:bodyPr>
          <a:lstStyle/>
          <a:p>
            <a:pPr marL="342900" indent="-342900" defTabSz="9144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Физическими упражнениями старайтесь заниматься понемногу, каждый день. </a:t>
            </a:r>
            <a:r>
              <a:rPr lang="ru-RU" sz="2400" dirty="0" err="1" smtClean="0">
                <a:solidFill>
                  <a:srgbClr val="000000"/>
                </a:solidFill>
                <a:cs typeface="Times New Roman" pitchFamily="18" charset="0"/>
              </a:rPr>
              <a:t>Bажно</a:t>
            </a: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 варьировать упражнения. Если вы чувствуете, что какой-то комплекс не приносит вам удовольствия, просто откажитесь от него и попробуйте </a:t>
            </a:r>
            <a:r>
              <a:rPr lang="ru-RU" sz="2400" dirty="0" err="1" smtClean="0">
                <a:solidFill>
                  <a:srgbClr val="000000"/>
                </a:solidFill>
                <a:cs typeface="Times New Roman" pitchFamily="18" charset="0"/>
              </a:rPr>
              <a:t>что-ни</a:t>
            </a: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 будь другое. Можно заниматься ходьбой, бегом, аэробикой, йогой - неважно, что именно вы делаете, лишь бы занимались спортом ежедневно.</a:t>
            </a:r>
          </a:p>
        </p:txBody>
      </p:sp>
      <p:pic>
        <p:nvPicPr>
          <p:cNvPr id="39940" name="Picture 1" descr="C:\Documents and Settings\Администратор\Рабочий стол\ИНФОРМАТИКА\документы\город конкурс\самостоятельные\физкультура , СОЧ\ФизкультураЖиряева Рахиля Рашитовна\Информационные ресурсы\Аэробика\02060014_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47750" y="1981200"/>
            <a:ext cx="3086100" cy="4114800"/>
          </a:xfr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714375"/>
            <a:ext cx="7772400" cy="1143000"/>
          </a:xfrm>
        </p:spPr>
        <p:txBody>
          <a:bodyPr/>
          <a:lstStyle/>
          <a:p>
            <a:pPr eaLnBrk="1" hangingPunct="1"/>
            <a:r>
              <a:rPr lang="ru-RU" sz="3200" b="1" i="1" smtClean="0">
                <a:solidFill>
                  <a:srgbClr val="FF0000"/>
                </a:solidFill>
              </a:rPr>
              <a:t>Делаю  я  по  утрам зарядку?</a:t>
            </a:r>
          </a:p>
        </p:txBody>
      </p:sp>
      <p:graphicFrame>
        <p:nvGraphicFramePr>
          <p:cNvPr id="40963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42875" y="1857375"/>
          <a:ext cx="8858250" cy="4114800"/>
        </p:xfrm>
        <a:graphic>
          <a:graphicData uri="http://schemas.openxmlformats.org/presentationml/2006/ole">
            <p:oleObj spid="_x0000_s40963" r:id="rId4" imgW="8864352" imgH="4115157" progId="Excel.Chart.8">
              <p:embed/>
            </p:oleObj>
          </a:graphicData>
        </a:graphic>
      </p:graphicFrame>
      <p:sp>
        <p:nvSpPr>
          <p:cNvPr id="40966" name="Прямоугольник 4"/>
          <p:cNvSpPr>
            <a:spLocks noChangeArrowheads="1"/>
          </p:cNvSpPr>
          <p:nvPr/>
        </p:nvSpPr>
        <p:spPr bwMode="auto">
          <a:xfrm>
            <a:off x="2214563" y="142875"/>
            <a:ext cx="457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 u="sng">
                <a:solidFill>
                  <a:schemeClr val="accent2"/>
                </a:solidFill>
                <a:latin typeface="Calibri" pitchFamily="34" charset="0"/>
              </a:rPr>
              <a:t>Результаты анкетирования детей </a:t>
            </a:r>
          </a:p>
          <a:p>
            <a:pPr algn="ctr"/>
            <a:r>
              <a:rPr lang="ru-RU" b="1" i="1" u="sng">
                <a:solidFill>
                  <a:schemeClr val="accent2"/>
                </a:solidFill>
                <a:latin typeface="Calibri" pitchFamily="34" charset="0"/>
              </a:rPr>
              <a:t>(</a:t>
            </a:r>
            <a:r>
              <a:rPr lang="ru-RU" b="1" i="1">
                <a:solidFill>
                  <a:schemeClr val="accent2"/>
                </a:solidFill>
                <a:latin typeface="Calibri" pitchFamily="34" charset="0"/>
              </a:rPr>
              <a:t>22 человека )</a:t>
            </a:r>
            <a:endParaRPr lang="ru-RU" b="1" i="1">
              <a:latin typeface="Calibri" pitchFamily="34" charset="0"/>
            </a:endParaRP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>
          <a:xfrm>
            <a:off x="785813" y="285750"/>
            <a:ext cx="7772400" cy="1143000"/>
          </a:xfrm>
        </p:spPr>
        <p:txBody>
          <a:bodyPr/>
          <a:lstStyle/>
          <a:p>
            <a:pPr eaLnBrk="1" hangingPunct="1"/>
            <a:r>
              <a:rPr lang="ru-RU" sz="3200" b="1" i="1" smtClean="0">
                <a:solidFill>
                  <a:srgbClr val="FF0000"/>
                </a:solidFill>
              </a:rPr>
              <a:t>Занимаюсь  спортом?</a:t>
            </a:r>
          </a:p>
        </p:txBody>
      </p:sp>
      <p:graphicFrame>
        <p:nvGraphicFramePr>
          <p:cNvPr id="4198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42875" y="1857375"/>
          <a:ext cx="8858250" cy="4114800"/>
        </p:xfrm>
        <a:graphic>
          <a:graphicData uri="http://schemas.openxmlformats.org/presentationml/2006/ole">
            <p:oleObj spid="_x0000_s41987" r:id="rId4" imgW="8864352" imgH="4115157" progId="Excel.Chart.8">
              <p:embed/>
            </p:oleObj>
          </a:graphicData>
        </a:graphic>
      </p:graphicFrame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defTabSz="914400" eaLnBrk="1" fontAlgn="auto" hangingPunct="1">
              <a:spcAft>
                <a:spcPts val="0"/>
              </a:spcAft>
              <a:defRPr/>
            </a:pPr>
            <a:r>
              <a:rPr lang="ru-RU" b="1" smtClean="0">
                <a:cs typeface="Times New Roman" pitchFamily="18" charset="0"/>
              </a:rPr>
              <a:t>Курение - одна из вреднейших привычек</a:t>
            </a:r>
            <a:r>
              <a:rPr lang="ru-RU" smtClean="0"/>
              <a:t> </a:t>
            </a:r>
          </a:p>
        </p:txBody>
      </p:sp>
      <p:sp>
        <p:nvSpPr>
          <p:cNvPr id="25603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 rtlCol="0">
            <a:normAutofit fontScale="92500"/>
          </a:bodyPr>
          <a:lstStyle/>
          <a:p>
            <a:pPr marL="342900" indent="-342900" defTabSz="9144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smtClean="0">
                <a:cs typeface="Times New Roman" pitchFamily="18" charset="0"/>
              </a:rPr>
              <a:t>Исследованиями доказано, в чем вред курения. В дыме табака содержится более 30 ядовитых веществ: никотин, углекислый газ, окись углерода, синильная кислота, амиак, смолистые вещества, органические кислоты и другие.</a:t>
            </a:r>
            <a:br>
              <a:rPr lang="ru-RU" sz="2400" smtClean="0">
                <a:cs typeface="Times New Roman" pitchFamily="18" charset="0"/>
              </a:rPr>
            </a:br>
            <a:r>
              <a:rPr lang="ru-RU" sz="2400" smtClean="0">
                <a:cs typeface="Times New Roman" pitchFamily="18" charset="0"/>
              </a:rPr>
              <a:t/>
            </a:r>
            <a:br>
              <a:rPr lang="ru-RU" sz="2400" smtClean="0">
                <a:cs typeface="Times New Roman" pitchFamily="18" charset="0"/>
              </a:rPr>
            </a:br>
            <a:endParaRPr lang="ru-RU" sz="2400" smtClean="0">
              <a:cs typeface="Times New Roman" pitchFamily="18" charset="0"/>
            </a:endParaRPr>
          </a:p>
        </p:txBody>
      </p:sp>
      <p:pic>
        <p:nvPicPr>
          <p:cNvPr id="43012" name="Picture 5" descr="Курение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85800" y="2587625"/>
            <a:ext cx="3810000" cy="2900363"/>
          </a:xfr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4035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800" smtClean="0">
                <a:cs typeface="Times New Roman" pitchFamily="18" charset="0"/>
              </a:rPr>
              <a:t>1-2 пачки сигарет содержат смертельную дозу никотина. Курильщика спасает, что эта доза вводится в организм не сразу, а дробно. </a:t>
            </a:r>
          </a:p>
        </p:txBody>
      </p:sp>
      <p:pic>
        <p:nvPicPr>
          <p:cNvPr id="44036" name="Picture 1025" descr="C:\Documents and Settings\Администратор\Рабочий стол\ира\ресурсы\sigar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85800" y="2057400"/>
            <a:ext cx="3810000" cy="3429000"/>
          </a:xfr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990099"/>
                </a:solidFill>
              </a:rPr>
              <a:t>Минздрав предупреждает !!!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905000"/>
            <a:ext cx="7772400" cy="411480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0000FF"/>
                </a:solidFill>
              </a:rPr>
              <a:t>Бензопирены и ряд других веществ находящиеся в табачном дыме вызывают раковые заболевания гортани, желудка, мочеполовой системы</a:t>
            </a:r>
            <a:endParaRPr lang="ru-RU" smtClean="0">
              <a:solidFill>
                <a:srgbClr val="FF0066"/>
              </a:solidFill>
            </a:endParaRPr>
          </a:p>
          <a:p>
            <a:pPr eaLnBrk="1" hangingPunct="1"/>
            <a:r>
              <a:rPr lang="ru-RU" sz="4000" b="1" smtClean="0">
                <a:solidFill>
                  <a:srgbClr val="FF0066"/>
                </a:solidFill>
              </a:rPr>
              <a:t>Ежегодно в мире умирают 400000 человек от последствия курения</a:t>
            </a:r>
            <a:endParaRPr lang="ru-RU" sz="4000" smtClean="0">
              <a:solidFill>
                <a:srgbClr val="00FF00"/>
              </a:solidFill>
            </a:endParaRP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i="1" smtClean="0">
                <a:solidFill>
                  <a:srgbClr val="FF0000"/>
                </a:solidFill>
              </a:rPr>
              <a:t>Как  часто курю?</a:t>
            </a:r>
          </a:p>
        </p:txBody>
      </p:sp>
      <p:graphicFrame>
        <p:nvGraphicFramePr>
          <p:cNvPr id="46083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85800" y="1981200"/>
          <a:ext cx="7772400" cy="4114800"/>
        </p:xfrm>
        <a:graphic>
          <a:graphicData uri="http://schemas.openxmlformats.org/presentationml/2006/ole">
            <p:oleObj spid="_x0000_s46083" r:id="rId4" imgW="7773074" imgH="4115157" progId="Excel.Chart.8">
              <p:embed/>
            </p:oleObj>
          </a:graphicData>
        </a:graphic>
      </p:graphicFrame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defTabSz="914400"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rgbClr val="000000"/>
                </a:solidFill>
                <a:cs typeface="Times New Roman" pitchFamily="18" charset="0"/>
              </a:rPr>
              <a:t>Алкоголь и его отрицательное действие на организм.</a:t>
            </a:r>
            <a:r>
              <a:rPr lang="ru-RU" smtClean="0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/>
            </a:r>
            <a:br>
              <a:rPr lang="ru-RU" smtClean="0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</a:br>
            <a:endParaRPr lang="ru-RU" smtClean="0">
              <a:solidFill>
                <a:srgbClr val="000000"/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47107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>
                <a:cs typeface="Times New Roman" pitchFamily="18" charset="0"/>
              </a:rPr>
              <a:t>Проблема употребления алкоголя очень актуальна в наши дни. Сейчас потребление спиртных напитков в мире характеризуется огромными цифрами</a:t>
            </a:r>
            <a:r>
              <a:rPr lang="ru-RU" sz="2800" smtClean="0"/>
              <a:t> </a:t>
            </a:r>
          </a:p>
        </p:txBody>
      </p:sp>
      <p:pic>
        <p:nvPicPr>
          <p:cNvPr id="47108" name="Picture 1" descr="C:\Documents and Settings\Администратор\Мои документы\Мои рисунки\-IMAGES-\NICE\FOOD\PG1FO05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19188" y="1981200"/>
            <a:ext cx="2943225" cy="4114800"/>
          </a:xfr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285750"/>
            <a:ext cx="7772400" cy="1524000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chemeClr val="accent2"/>
                </a:solidFill>
              </a:rPr>
              <a:t>По данным  Всемирной организации  здравоохранения   здоровье человека зависит: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1981200"/>
            <a:ext cx="8572500" cy="3805238"/>
          </a:xfrm>
        </p:spPr>
        <p:txBody>
          <a:bodyPr/>
          <a:lstStyle/>
          <a:p>
            <a:pPr marL="455613" indent="-455613" eaLnBrk="1" hangingPunct="1">
              <a:buFont typeface="Calibri" pitchFamily="34" charset="0"/>
              <a:buAutoNum type="arabicPeriod"/>
            </a:pPr>
            <a:r>
              <a:rPr lang="ru-RU" sz="2800" b="1" i="1" smtClean="0">
                <a:solidFill>
                  <a:schemeClr val="accent2"/>
                </a:solidFill>
              </a:rPr>
              <a:t>на 10 % </a:t>
            </a:r>
            <a:r>
              <a:rPr lang="ru-RU" sz="2800" b="1" i="1" smtClean="0"/>
              <a:t>от уровня развития медицинской помощи </a:t>
            </a:r>
          </a:p>
          <a:p>
            <a:pPr marL="455613" indent="-455613" eaLnBrk="1" hangingPunct="1">
              <a:buFont typeface="Calibri" pitchFamily="34" charset="0"/>
              <a:buAutoNum type="arabicPeriod"/>
            </a:pPr>
            <a:r>
              <a:rPr lang="ru-RU" sz="2800" b="1" i="1" smtClean="0">
                <a:solidFill>
                  <a:schemeClr val="accent2"/>
                </a:solidFill>
              </a:rPr>
              <a:t>на 20 % </a:t>
            </a:r>
            <a:r>
              <a:rPr lang="ru-RU" sz="2800" b="1" i="1" smtClean="0"/>
              <a:t>от условий окружающей среды</a:t>
            </a:r>
          </a:p>
          <a:p>
            <a:pPr marL="455613" indent="-455613" eaLnBrk="1" hangingPunct="1">
              <a:buFont typeface="Calibri" pitchFamily="34" charset="0"/>
              <a:buAutoNum type="arabicPeriod"/>
            </a:pPr>
            <a:r>
              <a:rPr lang="ru-RU" sz="2800" b="1" i="1" smtClean="0">
                <a:solidFill>
                  <a:schemeClr val="accent2"/>
                </a:solidFill>
              </a:rPr>
              <a:t>на 20 % </a:t>
            </a:r>
            <a:r>
              <a:rPr lang="ru-RU" sz="2800" b="1" i="1" smtClean="0"/>
              <a:t>обуславливается наследственностью</a:t>
            </a:r>
          </a:p>
          <a:p>
            <a:pPr marL="455613" indent="-455613" eaLnBrk="1" hangingPunct="1">
              <a:buFont typeface="Calibri" pitchFamily="34" charset="0"/>
              <a:buAutoNum type="arabicPeriod"/>
            </a:pPr>
            <a:r>
              <a:rPr lang="ru-RU" sz="2800" b="1" i="1" smtClean="0">
                <a:solidFill>
                  <a:srgbClr val="0070C0"/>
                </a:solidFill>
              </a:rPr>
              <a:t>на 50 % </a:t>
            </a:r>
            <a:r>
              <a:rPr lang="ru-RU" sz="2800" b="1" i="1" smtClean="0"/>
              <a:t>от образа жизни человека  </a:t>
            </a:r>
          </a:p>
          <a:p>
            <a:pPr marL="455613" indent="-455613" eaLnBrk="1" hangingPunct="1">
              <a:buFont typeface="Arial" charset="0"/>
              <a:buNone/>
            </a:pPr>
            <a:endParaRPr lang="ru-RU" smtClean="0"/>
          </a:p>
          <a:p>
            <a:pPr marL="455613" indent="-455613" eaLnBrk="1" hangingPunct="1">
              <a:buFont typeface="Calibri" pitchFamily="34" charset="0"/>
              <a:buAutoNum type="arabicPeriod"/>
            </a:pPr>
            <a:endParaRPr lang="ru-RU" smtClean="0"/>
          </a:p>
          <a:p>
            <a:pPr marL="455613" indent="-455613" eaLnBrk="1" hangingPunct="1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8131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>
                <a:cs typeface="Times New Roman" pitchFamily="18" charset="0"/>
              </a:rPr>
              <a:t>От этого страдает все общество, но в первую очередь под угрозу ставится подрастающее поколение: дети, подростки, молодежь, а также здоровье будущих матерей. </a:t>
            </a:r>
          </a:p>
        </p:txBody>
      </p:sp>
      <p:pic>
        <p:nvPicPr>
          <p:cNvPr id="48132" name="Picture 1" descr="C:\Documents and Settings\Администратор\Мои документы\Мои рисунки\-IMAGES-\SELECTED\PHOTOS\PEOPLES\PG1_P0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217613" y="1981200"/>
            <a:ext cx="2746375" cy="4114800"/>
          </a:xfr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9155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400" smtClean="0">
                <a:cs typeface="Times New Roman" pitchFamily="18" charset="0"/>
              </a:rPr>
              <a:t>При систематическом употреблении алкоголя развивается опасная болезнь – алкоголизм. Алкоголизм опасен для здоровья человека, но он излечим, как и многие другие болезни. </a:t>
            </a:r>
            <a:br>
              <a:rPr lang="ru-RU" sz="2400" smtClean="0">
                <a:cs typeface="Times New Roman" pitchFamily="18" charset="0"/>
              </a:rPr>
            </a:br>
            <a:r>
              <a:rPr lang="ru-RU" sz="2400" smtClean="0">
                <a:cs typeface="Times New Roman" pitchFamily="18" charset="0"/>
              </a:rPr>
              <a:t/>
            </a:r>
            <a:br>
              <a:rPr lang="ru-RU" sz="2400" smtClean="0">
                <a:cs typeface="Times New Roman" pitchFamily="18" charset="0"/>
              </a:rPr>
            </a:br>
            <a:endParaRPr lang="ru-RU" sz="2400" smtClean="0">
              <a:cs typeface="Times New Roman" pitchFamily="18" charset="0"/>
            </a:endParaRPr>
          </a:p>
        </p:txBody>
      </p:sp>
      <p:pic>
        <p:nvPicPr>
          <p:cNvPr id="49156" name="Picture 1" descr="C:\Documents and Settings\Администратор\Мои документы\Мои рисунки\-IMAGES-\NICE\FOOD\PG1FO09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71550" y="1981200"/>
            <a:ext cx="3236913" cy="4114800"/>
          </a:xfr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i="1" smtClean="0">
                <a:solidFill>
                  <a:srgbClr val="FF0000"/>
                </a:solidFill>
              </a:rPr>
              <a:t>Как  часто употребляю спиртные  напитки?</a:t>
            </a:r>
          </a:p>
        </p:txBody>
      </p:sp>
      <p:graphicFrame>
        <p:nvGraphicFramePr>
          <p:cNvPr id="50179" name="Object 0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704850" y="2019300"/>
          <a:ext cx="8081963" cy="4037013"/>
        </p:xfrm>
        <a:graphic>
          <a:graphicData uri="http://schemas.openxmlformats.org/presentationml/2006/ole">
            <p:oleObj spid="_x0000_s50179" r:id="rId5" imgW="8077900" imgH="4035902" progId="Excel.Chart.8">
              <p:embed/>
            </p:oleObj>
          </a:graphicData>
        </a:graphic>
      </p:graphicFrame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9" name="Rectangle 2"/>
          <p:cNvSpPr>
            <a:spLocks noGrp="1" noChangeArrowheads="1"/>
          </p:cNvSpPr>
          <p:nvPr>
            <p:ph type="title"/>
          </p:nvPr>
        </p:nvSpPr>
        <p:spPr>
          <a:xfrm>
            <a:off x="785813" y="285750"/>
            <a:ext cx="7772400" cy="1143000"/>
          </a:xfrm>
        </p:spPr>
        <p:txBody>
          <a:bodyPr/>
          <a:lstStyle/>
          <a:p>
            <a:pPr eaLnBrk="1" hangingPunct="1"/>
            <a:r>
              <a:rPr lang="ru-RU" sz="3200" b="1" i="1" smtClean="0">
                <a:solidFill>
                  <a:srgbClr val="FF0000"/>
                </a:solidFill>
              </a:rPr>
              <a:t>Как  часто я  использую  нецензурные выражения?</a:t>
            </a:r>
          </a:p>
        </p:txBody>
      </p:sp>
      <p:graphicFrame>
        <p:nvGraphicFramePr>
          <p:cNvPr id="5222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42875" y="1857375"/>
          <a:ext cx="8858250" cy="4114800"/>
        </p:xfrm>
        <a:graphic>
          <a:graphicData uri="http://schemas.openxmlformats.org/presentationml/2006/ole">
            <p:oleObj spid="_x0000_s52227" r:id="rId4" imgW="8864352" imgH="4115157" progId="Excel.Chart.8">
              <p:embed/>
            </p:oleObj>
          </a:graphicData>
        </a:graphic>
      </p:graphicFrame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813" y="357188"/>
            <a:ext cx="7500937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Неопровержимые  факты  о  вреде сквернословия</a:t>
            </a:r>
          </a:p>
        </p:txBody>
      </p:sp>
      <p:sp>
        <p:nvSpPr>
          <p:cNvPr id="53251" name="TextBox 2"/>
          <p:cNvSpPr txBox="1">
            <a:spLocks noChangeArrowheads="1"/>
          </p:cNvSpPr>
          <p:nvPr/>
        </p:nvSpPr>
        <p:spPr bwMode="auto">
          <a:xfrm>
            <a:off x="500063" y="1643063"/>
            <a:ext cx="7429500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Calibri" pitchFamily="34" charset="0"/>
              </a:rPr>
              <a:t>Группа  учёных под  руководством  доктора  биологических  наук  И.Б. Белявского  доказали, что заядлые  матершинники  живут  намного  меньше, чем  те, кто  не  сквернословит. Потому  что  в  их  клетках  очень  быстро  наступает  возрастные  изменения и  проявляются  различные  болезни. Более  того, сквернословие  негативно  влияет  не  только  на  здоровье  тех, кто  ругается, но  и  кто  вынужден  слушать  ругательства. А  ведь  наши  предки  давно  знали, что  злые  слова  убивают. Не  случайно проклятие  поражало  насмерть……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50" y="1143000"/>
            <a:ext cx="7786688" cy="4832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Желаю  вам: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Никогда  не  болеть;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Правильно  питаться;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Быть  бодрыми;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Вершить  добрые  дела.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i="1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i="1" dirty="0">
              <a:solidFill>
                <a:srgbClr val="92D050"/>
              </a:solidFill>
              <a:latin typeface="+mn-lt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i="1" dirty="0">
              <a:solidFill>
                <a:srgbClr val="92D050"/>
              </a:solidFill>
              <a:latin typeface="+mn-lt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i="1" dirty="0">
              <a:solidFill>
                <a:srgbClr val="92D050"/>
              </a:solidFill>
              <a:latin typeface="+mn-lt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i="1" dirty="0">
              <a:solidFill>
                <a:srgbClr val="92D050"/>
              </a:solidFill>
              <a:latin typeface="+mn-lt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В общем, вести  здоровый  образ  жизни!</a:t>
            </a:r>
          </a:p>
        </p:txBody>
      </p:sp>
      <p:pic>
        <p:nvPicPr>
          <p:cNvPr id="54275" name="Picture 1" descr="C:\Documents and Settings\Администратор\Рабочий стол\ИНФОРМАТИКА\документы\город конкурс\самостоятельные\физкультура , СОЧ\ФизкультураЖиряева Рахиля Рашитовна\Информационные ресурсы\для вас!!!\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75" y="1500188"/>
            <a:ext cx="2224088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5" name="Rectangle 2"/>
          <p:cNvSpPr>
            <a:spLocks noGrp="1" noChangeArrowheads="1"/>
          </p:cNvSpPr>
          <p:nvPr>
            <p:ph type="title"/>
          </p:nvPr>
        </p:nvSpPr>
        <p:spPr>
          <a:xfrm>
            <a:off x="785813" y="285750"/>
            <a:ext cx="7772400" cy="1143000"/>
          </a:xfrm>
        </p:spPr>
        <p:txBody>
          <a:bodyPr/>
          <a:lstStyle/>
          <a:p>
            <a:pPr eaLnBrk="1" hangingPunct="1"/>
            <a:r>
              <a:rPr lang="ru-RU" sz="3200" b="1" i="1" smtClean="0">
                <a:solidFill>
                  <a:srgbClr val="FF0000"/>
                </a:solidFill>
              </a:rPr>
              <a:t>Соблюдаю   личную  гигиену?</a:t>
            </a:r>
          </a:p>
        </p:txBody>
      </p:sp>
      <p:graphicFrame>
        <p:nvGraphicFramePr>
          <p:cNvPr id="56323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42875" y="1857375"/>
          <a:ext cx="8858250" cy="4114800"/>
        </p:xfrm>
        <a:graphic>
          <a:graphicData uri="http://schemas.openxmlformats.org/presentationml/2006/ole">
            <p:oleObj spid="_x0000_s56323" r:id="rId4" imgW="8864352" imgH="4115157" progId="Excel.Chart.8">
              <p:embed/>
            </p:oleObj>
          </a:graphicData>
        </a:graphic>
      </p:graphicFrame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0063" y="285750"/>
            <a:ext cx="8153400" cy="990600"/>
          </a:xfrm>
        </p:spPr>
        <p:txBody>
          <a:bodyPr rtlCol="0">
            <a:noAutofit/>
          </a:bodyPr>
          <a:lstStyle/>
          <a:p>
            <a:pPr algn="l" defTabSz="9144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solidFill>
                  <a:schemeClr val="accent2"/>
                </a:solidFill>
              </a:rPr>
              <a:t>Здоровье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</a:rPr>
              <a:t>– состояние  полного  физического, психического  и социального благополучия, а не только  отсутствие  болезни.</a:t>
            </a:r>
          </a:p>
        </p:txBody>
      </p:sp>
      <p:pic>
        <p:nvPicPr>
          <p:cNvPr id="20483" name="Picture 1025" descr="C:\Documents and Settings\Администратор\Мои документы\Мои рисунки\-IMAGES-\SELECTED\PHOTOS\PEOPLES\PG1_P0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1714500"/>
            <a:ext cx="2995612" cy="454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500063" y="2071688"/>
            <a:ext cx="45720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Times New Roman" pitchFamily="18" charset="0"/>
              </a:rPr>
              <a:t>Хорошее   здоровье </a:t>
            </a:r>
            <a:r>
              <a:rPr lang="ru-RU" sz="3600" b="1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- основа долгой, счастливой и полноценной жизни.</a:t>
            </a:r>
            <a:r>
              <a:rPr lang="ru-RU" sz="3600" dirty="0">
                <a:latin typeface="+mn-lt"/>
              </a:rPr>
              <a:t> 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2"/>
          <p:cNvSpPr>
            <a:spLocks noGrp="1" noChangeArrowheads="1"/>
          </p:cNvSpPr>
          <p:nvPr>
            <p:ph type="title"/>
          </p:nvPr>
        </p:nvSpPr>
        <p:spPr>
          <a:xfrm>
            <a:off x="785813" y="285750"/>
            <a:ext cx="7772400" cy="1143000"/>
          </a:xfrm>
        </p:spPr>
        <p:txBody>
          <a:bodyPr/>
          <a:lstStyle/>
          <a:p>
            <a:pPr eaLnBrk="1" hangingPunct="1"/>
            <a:r>
              <a:rPr lang="ru-RU" sz="3200" b="1" i="1" smtClean="0">
                <a:solidFill>
                  <a:srgbClr val="FF0000"/>
                </a:solidFill>
              </a:rPr>
              <a:t>Как  часто  я болею?</a:t>
            </a:r>
          </a:p>
        </p:txBody>
      </p:sp>
      <p:graphicFrame>
        <p:nvGraphicFramePr>
          <p:cNvPr id="2150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42875" y="1857375"/>
          <a:ext cx="8858250" cy="4114800"/>
        </p:xfrm>
        <a:graphic>
          <a:graphicData uri="http://schemas.openxmlformats.org/presentationml/2006/ole">
            <p:oleObj spid="_x0000_s21507" r:id="rId4" imgW="8864352" imgH="4115157" progId="Excel.Chart.8">
              <p:embed/>
            </p:oleObj>
          </a:graphicData>
        </a:graphic>
      </p:graphicFrame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50" y="298450"/>
            <a:ext cx="9082088" cy="2011363"/>
          </a:xfrm>
          <a:prstGeom prst="rect">
            <a:avLst/>
          </a:prstGeom>
          <a:noFill/>
        </p:spPr>
      </p:pic>
      <p:pic>
        <p:nvPicPr>
          <p:cNvPr id="22531" name="Рисунок 8" descr="P100038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50" y="2571750"/>
            <a:ext cx="600075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928688" y="142875"/>
            <a:ext cx="7358062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Давайте задумаемся  о своём  образе жизни и выделим 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357188"/>
            <a:ext cx="7772400" cy="500062"/>
          </a:xfrm>
        </p:spPr>
        <p:txBody>
          <a:bodyPr rtlCol="0">
            <a:noAutofit/>
          </a:bodyPr>
          <a:lstStyle/>
          <a:p>
            <a:pPr defTabSz="914400" eaLnBrk="1" fontAlgn="auto" hangingPunct="1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</a:rPr>
              <a:t>Основные  правила  здорового  образа  жизни:</a:t>
            </a:r>
            <a:endParaRPr lang="ru-RU" sz="2800" i="1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752600"/>
            <a:ext cx="7772400" cy="3319463"/>
          </a:xfrm>
        </p:spPr>
        <p:txBody>
          <a:bodyPr rtlCol="0">
            <a:normAutofit/>
          </a:bodyPr>
          <a:lstStyle/>
          <a:p>
            <a:pPr marL="742950" indent="-742950" defTabSz="9144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Правильное  питание.</a:t>
            </a:r>
          </a:p>
          <a:p>
            <a:pPr marL="742950" indent="-742950" defTabSz="9144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Здоровый  сон. </a:t>
            </a:r>
          </a:p>
          <a:p>
            <a:pPr marL="742950" indent="-742950" defTabSz="9144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Активная деятельность и активный  отдых. </a:t>
            </a:r>
          </a:p>
          <a:p>
            <a:pPr marL="742950" indent="-742950" defTabSz="9144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 Отказ  от  вредных  привычек.</a:t>
            </a:r>
          </a:p>
          <a:p>
            <a:pPr marL="457200" indent="-457200" defTabSz="9144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ru-RU" sz="2400" dirty="0" smtClean="0"/>
          </a:p>
          <a:p>
            <a:pPr marL="457200" indent="-457200" defTabSz="9144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ru-RU" sz="2400" dirty="0" smtClean="0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762000" y="2133600"/>
            <a:ext cx="800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bg2"/>
              </a:buClr>
            </a:pPr>
            <a:r>
              <a:rPr lang="ru-RU" sz="2400">
                <a:latin typeface="Calibri" pitchFamily="34" charset="0"/>
              </a:rPr>
              <a:t>   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8229600" cy="1143000"/>
          </a:xfrm>
        </p:spPr>
        <p:txBody>
          <a:bodyPr rtlCol="0">
            <a:normAutofit fontScale="90000"/>
          </a:bodyPr>
          <a:lstStyle/>
          <a:p>
            <a:pPr defTabSz="914400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5E40D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Принципы рационального питания детей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981200"/>
            <a:ext cx="5895975" cy="4525963"/>
          </a:xfrm>
        </p:spPr>
        <p:txBody>
          <a:bodyPr/>
          <a:lstStyle/>
          <a:p>
            <a:pPr eaLnBrk="1" hangingPunct="1"/>
            <a:r>
              <a:rPr lang="ru-RU" sz="2800" smtClean="0"/>
              <a:t>Регулярность (соблюдение режима питания)</a:t>
            </a:r>
          </a:p>
          <a:p>
            <a:pPr eaLnBrk="1" hangingPunct="1"/>
            <a:r>
              <a:rPr lang="ru-RU" sz="2800" smtClean="0"/>
              <a:t>Разнообразие </a:t>
            </a:r>
          </a:p>
          <a:p>
            <a:pPr eaLnBrk="1" hangingPunct="1"/>
            <a:r>
              <a:rPr lang="ru-RU" sz="2800" smtClean="0"/>
              <a:t>Адекватность (пища должна восполнять энергозатраты организма)</a:t>
            </a:r>
          </a:p>
          <a:p>
            <a:pPr eaLnBrk="1" hangingPunct="1"/>
            <a:r>
              <a:rPr lang="ru-RU" sz="2800" smtClean="0"/>
              <a:t>Безопасность</a:t>
            </a:r>
          </a:p>
          <a:p>
            <a:pPr eaLnBrk="1" hangingPunct="1"/>
            <a:r>
              <a:rPr lang="ru-RU" sz="2800" smtClean="0"/>
              <a:t>Удовольствие</a:t>
            </a:r>
          </a:p>
        </p:txBody>
      </p:sp>
      <p:pic>
        <p:nvPicPr>
          <p:cNvPr id="25604" name="Picture 5" descr="XZIMZDCAS0WBWBCA2PD8ILCAX41C1XCAB1AY5MCALZI3XCCAQK3DC4CAPAWUIICADVC1OWCACA914WCAO2TWUSCAPMM9WDCA0GZI6ACAXOR1RZCA2VHUUOCATQBREXCAT13LUSCADW43W3CAF0SJD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13" y="2071688"/>
            <a:ext cx="2209800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6" descr="m_1194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3962400"/>
            <a:ext cx="2590800" cy="193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defTabSz="914400" eaLnBrk="1" fontAlgn="auto" hangingPunct="1">
              <a:spcAft>
                <a:spcPts val="0"/>
              </a:spcAft>
              <a:defRPr/>
            </a:pPr>
            <a:r>
              <a:rPr lang="ru-RU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Калорийность рациона школьника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828800"/>
            <a:ext cx="8229600" cy="3505200"/>
          </a:xfrm>
        </p:spPr>
        <p:txBody>
          <a:bodyPr/>
          <a:lstStyle/>
          <a:p>
            <a:pPr eaLnBrk="1" hangingPunct="1"/>
            <a:r>
              <a:rPr lang="ru-RU" smtClean="0"/>
              <a:t>7-10 лет – </a:t>
            </a:r>
            <a:r>
              <a:rPr lang="ru-RU" b="1" smtClean="0">
                <a:solidFill>
                  <a:srgbClr val="5E40DC"/>
                </a:solidFill>
              </a:rPr>
              <a:t>2400 ккал</a:t>
            </a:r>
          </a:p>
          <a:p>
            <a:pPr eaLnBrk="1" hangingPunct="1"/>
            <a:r>
              <a:rPr lang="ru-RU" smtClean="0"/>
              <a:t>14-17 лет – </a:t>
            </a:r>
            <a:r>
              <a:rPr lang="ru-RU" b="1" smtClean="0">
                <a:solidFill>
                  <a:srgbClr val="5E40DC"/>
                </a:solidFill>
              </a:rPr>
              <a:t>2600 - 3000 ккал</a:t>
            </a:r>
          </a:p>
          <a:p>
            <a:pPr eaLnBrk="1" hangingPunct="1"/>
            <a:r>
              <a:rPr lang="ru-RU" smtClean="0"/>
              <a:t>Если ребёнок занимается спортом, </a:t>
            </a:r>
          </a:p>
          <a:p>
            <a:pPr eaLnBrk="1" hangingPunct="1">
              <a:buFontTx/>
              <a:buNone/>
            </a:pPr>
            <a:r>
              <a:rPr lang="ru-RU" smtClean="0"/>
              <a:t>он должен получать на </a:t>
            </a:r>
          </a:p>
          <a:p>
            <a:pPr eaLnBrk="1" hangingPunct="1">
              <a:buFontTx/>
              <a:buNone/>
            </a:pPr>
            <a:r>
              <a:rPr lang="ru-RU" b="1" smtClean="0">
                <a:solidFill>
                  <a:srgbClr val="5E40DC"/>
                </a:solidFill>
              </a:rPr>
              <a:t>300-500 ккал</a:t>
            </a:r>
            <a:r>
              <a:rPr lang="ru-RU" smtClean="0"/>
              <a:t> больше</a:t>
            </a:r>
          </a:p>
          <a:p>
            <a:pPr eaLnBrk="1" hangingPunct="1"/>
            <a:endParaRPr lang="ru-RU" smtClean="0"/>
          </a:p>
        </p:txBody>
      </p:sp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3657600"/>
            <a:ext cx="30480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735</Words>
  <Application>Microsoft Office PowerPoint</Application>
  <PresentationFormat>Экран (4:3)</PresentationFormat>
  <Paragraphs>130</Paragraphs>
  <Slides>37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6" baseType="lpstr">
      <vt:lpstr>Arial</vt:lpstr>
      <vt:lpstr>Calibri</vt:lpstr>
      <vt:lpstr>Times New Roman</vt:lpstr>
      <vt:lpstr>Georgia</vt:lpstr>
      <vt:lpstr>Тема Office</vt:lpstr>
      <vt:lpstr>Тема Office</vt:lpstr>
      <vt:lpstr>Тема Office</vt:lpstr>
      <vt:lpstr>Тема Office</vt:lpstr>
      <vt:lpstr>Диаграмма Microsoft Excel</vt:lpstr>
      <vt:lpstr>Слайд 1</vt:lpstr>
      <vt:lpstr>Слайд 2</vt:lpstr>
      <vt:lpstr>По данным  Всемирной организации  здравоохранения   здоровье человека зависит:</vt:lpstr>
      <vt:lpstr>Слайд 4</vt:lpstr>
      <vt:lpstr>Как  часто  я болею?</vt:lpstr>
      <vt:lpstr>Слайд 6</vt:lpstr>
      <vt:lpstr> Основные  правила  здорового  образа  жизни:</vt:lpstr>
      <vt:lpstr>Принципы рационального питания детей</vt:lpstr>
      <vt:lpstr>Калорийность рациона школьника</vt:lpstr>
      <vt:lpstr>Необходимые продукты для полноценного питания школьников </vt:lpstr>
      <vt:lpstr>Слайд 11</vt:lpstr>
      <vt:lpstr>Слайд 12</vt:lpstr>
      <vt:lpstr>Витамины</vt:lpstr>
      <vt:lpstr>Слайд 14</vt:lpstr>
      <vt:lpstr>Как  я питаюсь?</vt:lpstr>
      <vt:lpstr>Как  я  соблюдаю  режим  дня?</vt:lpstr>
      <vt:lpstr>Как  часто я  жую жевательную резинку?</vt:lpstr>
      <vt:lpstr>Слайд 18</vt:lpstr>
      <vt:lpstr>Как  я  сплю?</vt:lpstr>
      <vt:lpstr>Физическая  активность</vt:lpstr>
      <vt:lpstr>Спортивные упражнения</vt:lpstr>
      <vt:lpstr>Слайд 22</vt:lpstr>
      <vt:lpstr>Делаю  я  по  утрам зарядку?</vt:lpstr>
      <vt:lpstr>Занимаюсь  спортом?</vt:lpstr>
      <vt:lpstr>Курение - одна из вреднейших привычек </vt:lpstr>
      <vt:lpstr>Слайд 26</vt:lpstr>
      <vt:lpstr>Минздрав предупреждает !!!</vt:lpstr>
      <vt:lpstr>Как  часто курю?</vt:lpstr>
      <vt:lpstr>Алкоголь и его отрицательное действие на организм. </vt:lpstr>
      <vt:lpstr>Слайд 30</vt:lpstr>
      <vt:lpstr>Слайд 31</vt:lpstr>
      <vt:lpstr>Как  часто употребляю спиртные  напитки?</vt:lpstr>
      <vt:lpstr>Как  часто я  использую  нецензурные выражения?</vt:lpstr>
      <vt:lpstr>Слайд 34</vt:lpstr>
      <vt:lpstr>Слайд 35</vt:lpstr>
      <vt:lpstr>Слайд 36</vt:lpstr>
      <vt:lpstr>Соблюдаю   личную  гигиену?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41</cp:revision>
  <dcterms:modified xsi:type="dcterms:W3CDTF">2011-05-05T09:46:59Z</dcterms:modified>
</cp:coreProperties>
</file>