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2380"/>
    <a:srgbClr val="FFCC99"/>
    <a:srgbClr val="1CAA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20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F3D5B-72A0-4521-B2B6-D8F0001DEAAE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7114EE-BEA3-46D5-97B4-4C91895944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114EE-BEA3-46D5-97B4-4C918959445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02F177-8FC4-4984-B2D2-C94C823EBE54}" type="datetimeFigureOut">
              <a:rPr lang="ru-RU" smtClean="0"/>
              <a:pPr/>
              <a:t>20.04.2011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6C71080-4C33-4F2B-9C2C-B3E375FAC35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214282" y="2643182"/>
            <a:ext cx="1928826" cy="4000528"/>
          </a:xfrm>
          <a:prstGeom prst="triangle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643174" y="5072074"/>
            <a:ext cx="1214446" cy="1428760"/>
          </a:xfrm>
          <a:prstGeom prst="triangl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14282" y="1000108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Подобные   треугольники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3643314"/>
            <a:ext cx="5072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</a:rPr>
              <a:t>МОУ  М – Курганская  </a:t>
            </a:r>
          </a:p>
          <a:p>
            <a:pPr algn="ctr"/>
            <a:r>
              <a:rPr lang="ru-RU" sz="4000" b="1" i="1" dirty="0" smtClean="0">
                <a:solidFill>
                  <a:srgbClr val="002060"/>
                </a:solidFill>
              </a:rPr>
              <a:t>О(с)ОШ</a:t>
            </a:r>
          </a:p>
          <a:p>
            <a:r>
              <a:rPr lang="ru-RU" sz="4000" b="1" i="1" dirty="0" smtClean="0">
                <a:solidFill>
                  <a:srgbClr val="002060"/>
                </a:solidFill>
              </a:rPr>
              <a:t>Учитель  Рубцова З.Е.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05800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№ 550.</a:t>
            </a:r>
            <a:br>
              <a:rPr lang="ru-RU" sz="2800" b="1" i="1" dirty="0" smtClean="0"/>
            </a:br>
            <a:r>
              <a:rPr lang="ru-RU" sz="2800" b="1" i="1" dirty="0" smtClean="0"/>
              <a:t>По данным рисунков найдите   х   и  у.</a:t>
            </a:r>
            <a:endParaRPr lang="ru-RU" sz="2800" b="1" i="1" dirty="0"/>
          </a:p>
        </p:txBody>
      </p:sp>
      <p:sp>
        <p:nvSpPr>
          <p:cNvPr id="3" name="Прямоугольный треугольник 2"/>
          <p:cNvSpPr/>
          <p:nvPr/>
        </p:nvSpPr>
        <p:spPr>
          <a:xfrm>
            <a:off x="642910" y="2214554"/>
            <a:ext cx="2428892" cy="2000264"/>
          </a:xfrm>
          <a:prstGeom prst="rtTriangl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 flipH="1">
            <a:off x="3071802" y="1785926"/>
            <a:ext cx="1071570" cy="2428892"/>
          </a:xfrm>
          <a:prstGeom prst="rtTriangle">
            <a:avLst/>
          </a:prstGeom>
          <a:solidFill>
            <a:schemeClr val="bg2">
              <a:lumMod val="9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929066"/>
            <a:ext cx="357190" cy="285752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929066"/>
            <a:ext cx="285752" cy="28575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 rot="8424816">
            <a:off x="3740295" y="2063800"/>
            <a:ext cx="520402" cy="491690"/>
          </a:xfrm>
          <a:prstGeom prst="arc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 rot="14577180">
            <a:off x="2548749" y="3897857"/>
            <a:ext cx="507658" cy="419608"/>
          </a:xfrm>
          <a:prstGeom prst="arc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786182" y="242886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i="1" dirty="0" smtClean="0">
                <a:solidFill>
                  <a:srgbClr val="002060"/>
                </a:solidFill>
              </a:rPr>
              <a:t>α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5984" y="3786190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i="1" dirty="0" smtClean="0">
                <a:solidFill>
                  <a:srgbClr val="002060"/>
                </a:solidFill>
              </a:rPr>
              <a:t>α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4214818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12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8992" y="4214818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6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285749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8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4810" y="285749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х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400050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1785926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488" y="414338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С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43372" y="400050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Т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7620" y="1428736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К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ый треугольник 19"/>
          <p:cNvSpPr/>
          <p:nvPr/>
        </p:nvSpPr>
        <p:spPr>
          <a:xfrm>
            <a:off x="6072198" y="2214554"/>
            <a:ext cx="2143140" cy="3786214"/>
          </a:xfrm>
          <a:prstGeom prst="rtTriangle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6200000" flipV="1">
            <a:off x="6893735" y="5322107"/>
            <a:ext cx="1285884" cy="714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6072198" y="5715016"/>
            <a:ext cx="357190" cy="2857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572396" y="5715016"/>
            <a:ext cx="357190" cy="2857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715008" y="4143380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3273919">
            <a:off x="7696822" y="495124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10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00826" y="5929330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20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786710" y="592933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8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15008" y="5715016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D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57884" y="185736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F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15338" y="571501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S</a:t>
            </a:r>
            <a:endParaRPr lang="ru-RU" sz="2400" b="1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7572396" y="435769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M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29520" y="600076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N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85720" y="485776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Рис. 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29454" y="228599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Рис. 2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6429396"/>
            <a:ext cx="857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10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араллелограмм 2"/>
          <p:cNvSpPr/>
          <p:nvPr/>
        </p:nvSpPr>
        <p:spPr>
          <a:xfrm>
            <a:off x="642910" y="1428736"/>
            <a:ext cx="3500462" cy="3000396"/>
          </a:xfrm>
          <a:prstGeom prst="parallelogram">
            <a:avLst>
              <a:gd name="adj" fmla="val 49444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58" y="414338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1000108"/>
            <a:ext cx="214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100010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С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414338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D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stCxn id="4" idx="3"/>
          </p:cNvCxnSpPr>
          <p:nvPr/>
        </p:nvCxnSpPr>
        <p:spPr>
          <a:xfrm flipV="1">
            <a:off x="642910" y="1428736"/>
            <a:ext cx="4572032" cy="297625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143108" y="1428736"/>
            <a:ext cx="3071834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71868" y="242886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Е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214282" y="-285776"/>
            <a:ext cx="8305800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№ 551(а)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628" y="100010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F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7842199">
            <a:off x="2971380" y="336068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8c</a:t>
            </a:r>
            <a:r>
              <a:rPr lang="ru-RU" b="1" i="1" dirty="0" smtClean="0">
                <a:solidFill>
                  <a:srgbClr val="002060"/>
                </a:solidFill>
              </a:rPr>
              <a:t>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7737001">
            <a:off x="3658222" y="1678199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4см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71736" y="107154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7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9437520">
            <a:off x="1577701" y="306595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10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29124" y="185736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00562" y="107154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15338" y="6286520"/>
            <a:ext cx="928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11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2928958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Дан треугольник </a:t>
            </a:r>
            <a:r>
              <a:rPr lang="en-US" sz="2800" b="1" i="1" dirty="0" smtClean="0">
                <a:solidFill>
                  <a:srgbClr val="002060"/>
                </a:solidFill>
              </a:rPr>
              <a:t>KMN</a:t>
            </a:r>
            <a:r>
              <a:rPr lang="ru-RU" sz="2800" b="1" i="1" dirty="0" smtClean="0">
                <a:solidFill>
                  <a:srgbClr val="002060"/>
                </a:solidFill>
              </a:rPr>
              <a:t>. Через точку О на стороне </a:t>
            </a:r>
            <a:r>
              <a:rPr lang="en-US" sz="2800" b="1" i="1" dirty="0" smtClean="0">
                <a:solidFill>
                  <a:srgbClr val="002060"/>
                </a:solidFill>
              </a:rPr>
              <a:t>KN</a:t>
            </a:r>
            <a:r>
              <a:rPr lang="ru-RU" sz="2800" b="1" i="1" dirty="0" smtClean="0">
                <a:solidFill>
                  <a:srgbClr val="002060"/>
                </a:solidFill>
              </a:rPr>
              <a:t> и точку Р на стороне КМ проведена прямая, причем ОР  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⃦</a:t>
            </a:r>
            <a:r>
              <a:rPr lang="ru-RU" sz="2800" b="1" dirty="0" smtClean="0">
                <a:solidFill>
                  <a:srgbClr val="002060"/>
                </a:solidFill>
              </a:rPr>
              <a:t>  </a:t>
            </a:r>
            <a:r>
              <a:rPr lang="en-US" sz="2800" b="1" i="1" dirty="0" smtClean="0">
                <a:solidFill>
                  <a:srgbClr val="002060"/>
                </a:solidFill>
              </a:rPr>
              <a:t>MN</a:t>
            </a:r>
            <a:r>
              <a:rPr lang="ru-RU" sz="2800" b="1" i="1" dirty="0" smtClean="0">
                <a:solidFill>
                  <a:srgbClr val="002060"/>
                </a:solidFill>
              </a:rPr>
              <a:t>.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1) Докажите, что    </a:t>
            </a:r>
            <a:r>
              <a:rPr lang="en-US" sz="2800" b="1" i="1" dirty="0" smtClean="0">
                <a:solidFill>
                  <a:srgbClr val="002060"/>
                </a:solidFill>
              </a:rPr>
              <a:t>KMN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∾</a:t>
            </a:r>
            <a:r>
              <a:rPr lang="ru-RU" sz="2800" b="1" i="1" dirty="0" smtClean="0">
                <a:solidFill>
                  <a:srgbClr val="002060"/>
                </a:solidFill>
              </a:rPr>
              <a:t>    КРО, 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2) Найдите  длину отрезка ОР, если известно, что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    </a:t>
            </a:r>
            <a:r>
              <a:rPr lang="en-US" sz="2800" b="1" i="1" dirty="0" smtClean="0">
                <a:solidFill>
                  <a:srgbClr val="002060"/>
                </a:solidFill>
              </a:rPr>
              <a:t>MN</a:t>
            </a:r>
            <a:r>
              <a:rPr lang="ru-RU" sz="2800" b="1" i="1" dirty="0" smtClean="0">
                <a:solidFill>
                  <a:srgbClr val="002060"/>
                </a:solidFill>
              </a:rPr>
              <a:t> = 20, РК = 12, КМ = 16;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3) Найдите периметр треугольника  ОРК, если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    </a:t>
            </a:r>
            <a:r>
              <a:rPr lang="en-US" sz="2800" b="1" i="1" dirty="0" smtClean="0">
                <a:solidFill>
                  <a:srgbClr val="002060"/>
                </a:solidFill>
              </a:rPr>
              <a:t>NK</a:t>
            </a:r>
            <a:r>
              <a:rPr lang="ru-RU" sz="2800" b="1" i="1" dirty="0" smtClean="0">
                <a:solidFill>
                  <a:srgbClr val="002060"/>
                </a:solidFill>
              </a:rPr>
              <a:t> = 24, ОК = 18, периметр      </a:t>
            </a:r>
            <a:r>
              <a:rPr lang="en-US" sz="2800" b="1" i="1" dirty="0" smtClean="0">
                <a:solidFill>
                  <a:srgbClr val="002060"/>
                </a:solidFill>
              </a:rPr>
              <a:t>MNK</a:t>
            </a:r>
            <a:r>
              <a:rPr lang="ru-RU" sz="2800" b="1" i="1" dirty="0" smtClean="0">
                <a:solidFill>
                  <a:srgbClr val="002060"/>
                </a:solidFill>
              </a:rPr>
              <a:t> = 60.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643174" y="928670"/>
            <a:ext cx="142876" cy="214314"/>
          </a:xfrm>
          <a:prstGeom prst="triangl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929058" y="928670"/>
            <a:ext cx="142876" cy="214314"/>
          </a:xfrm>
          <a:prstGeom prst="triangl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643438" y="2500306"/>
            <a:ext cx="214314" cy="214314"/>
          </a:xfrm>
          <a:prstGeom prst="triangl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285852" y="3500438"/>
            <a:ext cx="3429024" cy="2643206"/>
          </a:xfrm>
          <a:prstGeom prst="triangle">
            <a:avLst>
              <a:gd name="adj" fmla="val 33704"/>
            </a:avLst>
          </a:prstGeom>
          <a:solidFill>
            <a:schemeClr val="accent5">
              <a:lumMod val="75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6" idx="1"/>
            <a:endCxn id="6" idx="5"/>
          </p:cNvCxnSpPr>
          <p:nvPr/>
        </p:nvCxnSpPr>
        <p:spPr>
          <a:xfrm rot="10800000" flipH="1">
            <a:off x="1863711" y="4822041"/>
            <a:ext cx="171451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285984" y="300037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K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6" y="571501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M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24" y="571501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N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0166" y="450057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O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868" y="442913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P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578645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00232" y="442913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2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00298" y="450057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01090" y="6357958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12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786874" cy="2571768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Дана трапеция </a:t>
            </a:r>
            <a:r>
              <a:rPr lang="en-US" sz="2400" b="1" i="1" dirty="0" smtClean="0">
                <a:solidFill>
                  <a:srgbClr val="002060"/>
                </a:solidFill>
              </a:rPr>
              <a:t>OKMN</a:t>
            </a:r>
            <a:r>
              <a:rPr lang="ru-RU" sz="2400" b="1" i="1" dirty="0" smtClean="0">
                <a:solidFill>
                  <a:srgbClr val="002060"/>
                </a:solidFill>
              </a:rPr>
              <a:t> . Боковые стороны продолжены до пересечения  в точке </a:t>
            </a:r>
            <a:r>
              <a:rPr lang="en-US" sz="2400" b="1" i="1" dirty="0" smtClean="0">
                <a:solidFill>
                  <a:srgbClr val="002060"/>
                </a:solidFill>
              </a:rPr>
              <a:t>S</a:t>
            </a:r>
            <a:r>
              <a:rPr lang="ru-RU" sz="2400" b="1" i="1" dirty="0" smtClean="0">
                <a:solidFill>
                  <a:srgbClr val="002060"/>
                </a:solidFill>
              </a:rPr>
              <a:t>.</a:t>
            </a:r>
            <a:br>
              <a:rPr lang="ru-RU" sz="2400" b="1" i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1) Докажите, что       </a:t>
            </a:r>
            <a:r>
              <a:rPr lang="en-US" sz="2400" b="1" i="1" dirty="0" smtClean="0">
                <a:solidFill>
                  <a:srgbClr val="002060"/>
                </a:solidFill>
              </a:rPr>
              <a:t>SON</a:t>
            </a:r>
            <a:r>
              <a:rPr lang="ru-RU" sz="2400" b="1" i="1" dirty="0" smtClean="0">
                <a:solidFill>
                  <a:srgbClr val="002060"/>
                </a:solidFill>
              </a:rPr>
              <a:t>  </a:t>
            </a:r>
            <a:r>
              <a:rPr lang="ru-RU" sz="2400" b="1" i="1" dirty="0" smtClean="0">
                <a:solidFill>
                  <a:srgbClr val="002060"/>
                </a:solidFill>
                <a:ea typeface="Cambria Math"/>
              </a:rPr>
              <a:t>∾      </a:t>
            </a:r>
            <a:r>
              <a:rPr lang="en-US" sz="2400" b="1" i="1" dirty="0" smtClean="0">
                <a:solidFill>
                  <a:srgbClr val="002060"/>
                </a:solidFill>
                <a:ea typeface="Cambria Math"/>
              </a:rPr>
              <a:t>SKM</a:t>
            </a:r>
            <a:r>
              <a:rPr lang="ru-RU" sz="2400" b="1" i="1" dirty="0" smtClean="0">
                <a:solidFill>
                  <a:srgbClr val="002060"/>
                </a:solidFill>
                <a:ea typeface="Cambria Math"/>
              </a:rPr>
              <a:t>.</a:t>
            </a:r>
            <a:br>
              <a:rPr lang="ru-RU" sz="2400" b="1" i="1" dirty="0" smtClean="0">
                <a:solidFill>
                  <a:srgbClr val="002060"/>
                </a:solidFill>
                <a:ea typeface="Cambria Math"/>
              </a:rPr>
            </a:br>
            <a:r>
              <a:rPr lang="ru-RU" sz="2400" b="1" i="1" dirty="0" smtClean="0">
                <a:solidFill>
                  <a:srgbClr val="002060"/>
                </a:solidFill>
                <a:ea typeface="Cambria Math"/>
              </a:rPr>
              <a:t>2) Найдите основание </a:t>
            </a:r>
            <a:r>
              <a:rPr lang="en-US" sz="2400" b="1" i="1" dirty="0" smtClean="0">
                <a:solidFill>
                  <a:srgbClr val="002060"/>
                </a:solidFill>
                <a:ea typeface="Cambria Math"/>
              </a:rPr>
              <a:t>ON</a:t>
            </a:r>
            <a:r>
              <a:rPr lang="ru-RU" sz="2400" b="1" i="1" dirty="0" smtClean="0">
                <a:solidFill>
                  <a:srgbClr val="002060"/>
                </a:solidFill>
                <a:ea typeface="Cambria Math"/>
              </a:rPr>
              <a:t>, если :</a:t>
            </a:r>
            <a:br>
              <a:rPr lang="ru-RU" sz="2400" b="1" i="1" dirty="0" smtClean="0">
                <a:solidFill>
                  <a:srgbClr val="002060"/>
                </a:solidFill>
                <a:ea typeface="Cambria Math"/>
              </a:rPr>
            </a:br>
            <a:r>
              <a:rPr lang="ru-RU" sz="2400" b="1" i="1" dirty="0" smtClean="0">
                <a:solidFill>
                  <a:srgbClr val="002060"/>
                </a:solidFill>
                <a:ea typeface="Cambria Math"/>
              </a:rPr>
              <a:t>  а) </a:t>
            </a:r>
            <a:r>
              <a:rPr lang="en-US" sz="2400" b="1" i="1" dirty="0" smtClean="0">
                <a:solidFill>
                  <a:srgbClr val="002060"/>
                </a:solidFill>
                <a:ea typeface="Cambria Math"/>
              </a:rPr>
              <a:t>SK</a:t>
            </a:r>
            <a:r>
              <a:rPr lang="ru-RU" sz="2400" b="1" i="1" dirty="0" smtClean="0">
                <a:solidFill>
                  <a:srgbClr val="002060"/>
                </a:solidFill>
                <a:ea typeface="Cambria Math"/>
              </a:rPr>
              <a:t> = 8, ОК = 4, КМ = 18;</a:t>
            </a:r>
            <a:br>
              <a:rPr lang="ru-RU" sz="2400" b="1" i="1" dirty="0" smtClean="0">
                <a:solidFill>
                  <a:srgbClr val="002060"/>
                </a:solidFill>
                <a:ea typeface="Cambria Math"/>
              </a:rPr>
            </a:br>
            <a:r>
              <a:rPr lang="ru-RU" sz="2400" b="1" i="1" dirty="0" smtClean="0">
                <a:solidFill>
                  <a:srgbClr val="002060"/>
                </a:solidFill>
                <a:ea typeface="Cambria Math"/>
              </a:rPr>
              <a:t>  б) </a:t>
            </a:r>
            <a:r>
              <a:rPr lang="en-US" sz="2400" b="1" i="1" dirty="0" smtClean="0">
                <a:solidFill>
                  <a:srgbClr val="002060"/>
                </a:solidFill>
                <a:ea typeface="Cambria Math"/>
              </a:rPr>
              <a:t>MS</a:t>
            </a:r>
            <a:r>
              <a:rPr lang="ru-RU" sz="2400" b="1" i="1" dirty="0" smtClean="0">
                <a:solidFill>
                  <a:srgbClr val="002060"/>
                </a:solidFill>
                <a:ea typeface="Cambria Math"/>
              </a:rPr>
              <a:t> = 14, </a:t>
            </a:r>
            <a:r>
              <a:rPr lang="en-US" sz="2400" b="1" i="1" dirty="0" smtClean="0">
                <a:solidFill>
                  <a:srgbClr val="002060"/>
                </a:solidFill>
                <a:ea typeface="Cambria Math"/>
              </a:rPr>
              <a:t>MN</a:t>
            </a:r>
            <a:r>
              <a:rPr lang="ru-RU" sz="2400" b="1" i="1" dirty="0" smtClean="0">
                <a:solidFill>
                  <a:srgbClr val="002060"/>
                </a:solidFill>
                <a:ea typeface="Cambria Math"/>
              </a:rPr>
              <a:t> = 7, КМ = 12.</a:t>
            </a:r>
            <a:r>
              <a:rPr lang="ru-RU" sz="2400" b="1" i="1" dirty="0" smtClean="0">
                <a:solidFill>
                  <a:srgbClr val="002060"/>
                </a:solidFill>
                <a:latin typeface="+mn-lt"/>
                <a:ea typeface="Cambria Math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+mn-lt"/>
                <a:ea typeface="Cambria Math"/>
              </a:rPr>
            </a:br>
            <a:endParaRPr lang="ru-RU" sz="2400" b="1" i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2428860" y="1357298"/>
            <a:ext cx="214314" cy="214314"/>
          </a:xfrm>
          <a:prstGeom prst="triangl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3714744" y="1357298"/>
            <a:ext cx="214314" cy="214314"/>
          </a:xfrm>
          <a:prstGeom prst="triangl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Трапеция 4"/>
          <p:cNvSpPr/>
          <p:nvPr/>
        </p:nvSpPr>
        <p:spPr>
          <a:xfrm>
            <a:off x="4286248" y="4214818"/>
            <a:ext cx="2857520" cy="1785950"/>
          </a:xfrm>
          <a:prstGeom prst="trapezoid">
            <a:avLst>
              <a:gd name="adj" fmla="val 47044"/>
            </a:avLst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3464711" y="3750471"/>
            <a:ext cx="3071834" cy="142876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V="1">
            <a:off x="4893471" y="3750471"/>
            <a:ext cx="3071834" cy="142876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57620" y="571501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O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15206" y="557214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N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3438" y="385762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K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57950" y="3857628"/>
            <a:ext cx="214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M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0694" y="2428868"/>
            <a:ext cx="389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S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86578" y="564357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29322" y="385762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2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57818" y="592933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01090" y="6357958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13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356"/>
            <a:ext cx="8215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Запомни!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5852" y="1928802"/>
            <a:ext cx="7858148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При доказательстве подобия треугольников часто используют свойства углов  при параллельных прямых.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3071810"/>
            <a:ext cx="7286676" cy="30469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  2.   Для того, чтобы записать пропорциональность    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      сторон подобных треугольников, нужно:</a:t>
            </a:r>
          </a:p>
          <a:p>
            <a:pPr lvl="1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00B050"/>
                </a:solidFill>
              </a:rPr>
              <a:t>    выяснить, при каких вершинах углы равны,</a:t>
            </a:r>
          </a:p>
          <a:p>
            <a:pPr lvl="1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00B050"/>
                </a:solidFill>
              </a:rPr>
              <a:t>   определить сходственные стороны (лежат            против равных углов),</a:t>
            </a:r>
          </a:p>
          <a:p>
            <a:pPr lvl="1"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rgbClr val="00B050"/>
                </a:solidFill>
              </a:rPr>
              <a:t> записать пропорцию, где в числителях стороны одного треугольника, а в знаменателях – сходственные им стороны другого.</a:t>
            </a:r>
            <a:endParaRPr lang="ru-RU" sz="2400" b="1" i="1" dirty="0">
              <a:solidFill>
                <a:srgbClr val="00B050"/>
              </a:solidFill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000496" y="142852"/>
            <a:ext cx="1071570" cy="1214446"/>
          </a:xfrm>
          <a:prstGeom prst="triangl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707548">
            <a:off x="6143636" y="142852"/>
            <a:ext cx="1428760" cy="164307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572396" y="2928934"/>
            <a:ext cx="1357322" cy="3571900"/>
          </a:xfrm>
          <a:prstGeom prst="triangle">
            <a:avLst/>
          </a:prstGeom>
          <a:solidFill>
            <a:srgbClr val="B3238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358214" y="0"/>
            <a:ext cx="785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14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stCxn id="7" idx="1"/>
            <a:endCxn id="7" idx="5"/>
          </p:cNvCxnSpPr>
          <p:nvPr/>
        </p:nvCxnSpPr>
        <p:spPr>
          <a:xfrm rot="10800000" flipH="1" flipV="1">
            <a:off x="6543990" y="794177"/>
            <a:ext cx="628052" cy="3404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8" idx="3"/>
            <a:endCxn id="8" idx="5"/>
          </p:cNvCxnSpPr>
          <p:nvPr/>
        </p:nvCxnSpPr>
        <p:spPr>
          <a:xfrm rot="5400000" flipH="1" flipV="1">
            <a:off x="7527747" y="5438193"/>
            <a:ext cx="1785950" cy="3393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4348" y="1928802"/>
            <a:ext cx="57150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1.</a:t>
            </a:r>
          </a:p>
          <a:p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990374">
            <a:off x="5929322" y="114298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 rot="1265524">
            <a:off x="6617182" y="603357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 rot="1515012">
            <a:off x="6912091" y="378352"/>
            <a:ext cx="51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572396" y="614364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286776" y="614364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8072462" y="335756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429652" y="514351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7</a:t>
            </a:r>
            <a:endParaRPr lang="ru-RU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305800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№ 553 (а)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00034" y="1285860"/>
            <a:ext cx="1928826" cy="2500330"/>
          </a:xfrm>
          <a:prstGeom prst="triangle">
            <a:avLst/>
          </a:prstGeom>
          <a:solidFill>
            <a:srgbClr val="B323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857224" y="4572008"/>
            <a:ext cx="1285884" cy="1500198"/>
          </a:xfrm>
          <a:prstGeom prst="triangle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Дуга 4"/>
          <p:cNvSpPr/>
          <p:nvPr/>
        </p:nvSpPr>
        <p:spPr>
          <a:xfrm rot="8291843">
            <a:off x="1081453" y="1400114"/>
            <a:ext cx="857256" cy="785818"/>
          </a:xfrm>
          <a:prstGeom prst="arc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85852" y="178592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Дуга 6"/>
          <p:cNvSpPr/>
          <p:nvPr/>
        </p:nvSpPr>
        <p:spPr>
          <a:xfrm rot="8196271">
            <a:off x="1208756" y="4512909"/>
            <a:ext cx="582821" cy="631356"/>
          </a:xfrm>
          <a:prstGeom prst="arc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57290" y="478632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2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3500438"/>
            <a:ext cx="500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114298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3429000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С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596" y="5786454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М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4414" y="414338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К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3108" y="5715016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Р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4357686" y="1643050"/>
            <a:ext cx="4429156" cy="1857388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5429256" y="4572008"/>
            <a:ext cx="2500330" cy="785818"/>
          </a:xfrm>
          <a:prstGeom prst="triangl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714876" y="3071810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1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15008" y="500063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1" name="Дуга 20"/>
          <p:cNvSpPr/>
          <p:nvPr/>
        </p:nvSpPr>
        <p:spPr>
          <a:xfrm>
            <a:off x="4429124" y="3143248"/>
            <a:ext cx="714380" cy="714380"/>
          </a:xfrm>
          <a:prstGeom prst="arc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>
            <a:off x="5572132" y="5072074"/>
            <a:ext cx="714380" cy="571504"/>
          </a:xfrm>
          <a:prstGeom prst="arc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143372" y="307181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Т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57950" y="114298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О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643966" y="3000372"/>
            <a:ext cx="285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S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3504" y="5072074"/>
            <a:ext cx="142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D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9388" y="4143380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N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58148" y="5072074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C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29652" y="6357958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15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528" y="6215082"/>
            <a:ext cx="571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16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14348" y="1428736"/>
            <a:ext cx="4143404" cy="207170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714348" y="3500438"/>
            <a:ext cx="4643470" cy="1000132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7158" y="328612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A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892943" y="2464587"/>
            <a:ext cx="2500330" cy="128588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1821637" y="2178835"/>
            <a:ext cx="3571900" cy="164307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43108" y="221455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B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57290" y="3643314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C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620" y="135729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D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392906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E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00364" y="1857364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?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14744" y="2643182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?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9989582">
            <a:off x="1042753" y="2519162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10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647141">
            <a:off x="785786" y="350043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8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7845149">
            <a:off x="2045325" y="2756248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4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71604" y="335756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28926" y="364331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2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3" name="Дуга 22"/>
          <p:cNvSpPr/>
          <p:nvPr/>
        </p:nvSpPr>
        <p:spPr>
          <a:xfrm rot="17463199">
            <a:off x="1445507" y="3423611"/>
            <a:ext cx="802985" cy="740380"/>
          </a:xfrm>
          <a:prstGeom prst="arc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16485467">
            <a:off x="2888723" y="3603112"/>
            <a:ext cx="785818" cy="785818"/>
          </a:xfrm>
          <a:prstGeom prst="arc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57158" y="214290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№ 557 (б)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6" name="Вертикальный свиток 25"/>
          <p:cNvSpPr/>
          <p:nvPr/>
        </p:nvSpPr>
        <p:spPr>
          <a:xfrm>
            <a:off x="5000628" y="1142984"/>
            <a:ext cx="3857652" cy="4143404"/>
          </a:xfrm>
          <a:prstGeom prst="verticalScroll">
            <a:avLst/>
          </a:prstGeom>
          <a:solidFill>
            <a:schemeClr val="bg2">
              <a:lumMod val="9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5572132" y="1714488"/>
            <a:ext cx="27146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Дано:</a:t>
            </a:r>
          </a:p>
          <a:p>
            <a:r>
              <a:rPr lang="en-US" sz="2000" b="1" i="1" dirty="0" smtClean="0">
                <a:solidFill>
                  <a:srgbClr val="002060"/>
                </a:solidFill>
              </a:rPr>
              <a:t>BC 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⃦ DE,  AB = 10 </a:t>
            </a:r>
            <a:r>
              <a:rPr lang="ru-RU" sz="20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см,  ВС = 4 см,  АС = 8 см.</a:t>
            </a:r>
          </a:p>
          <a:p>
            <a:endParaRPr lang="ru-RU" sz="2000" b="1" dirty="0" smtClean="0">
              <a:solidFill>
                <a:srgbClr val="002060"/>
              </a:solidFill>
              <a:latin typeface="Cambria Math"/>
              <a:ea typeface="Cambria Math"/>
            </a:endParaRPr>
          </a:p>
          <a:p>
            <a:endParaRPr lang="ru-RU" sz="2000" b="1" dirty="0" smtClean="0">
              <a:solidFill>
                <a:srgbClr val="002060"/>
              </a:solidFill>
              <a:latin typeface="Cambria Math"/>
              <a:ea typeface="Cambria Math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Найти:</a:t>
            </a:r>
          </a:p>
          <a:p>
            <a:r>
              <a:rPr lang="en-US" sz="20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BD</a:t>
            </a:r>
            <a:r>
              <a:rPr lang="ru-RU" sz="20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   и   </a:t>
            </a:r>
            <a:r>
              <a:rPr lang="en-US" sz="20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DE</a:t>
            </a:r>
            <a:endParaRPr lang="ru-RU" sz="2000" b="1" dirty="0">
              <a:solidFill>
                <a:srgbClr val="002060"/>
              </a:solidFill>
            </a:endParaRPr>
          </a:p>
        </p:txBody>
      </p:sp>
      <p:cxnSp>
        <p:nvCxnSpPr>
          <p:cNvPr id="29" name="Прямая соединительная линия 28"/>
          <p:cNvCxnSpPr>
            <a:stCxn id="26" idx="1"/>
            <a:endCxn id="26" idx="3"/>
          </p:cNvCxnSpPr>
          <p:nvPr/>
        </p:nvCxnSpPr>
        <p:spPr>
          <a:xfrm>
            <a:off x="5482835" y="3214686"/>
            <a:ext cx="2893239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305800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Самостоятельная  работа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428736"/>
            <a:ext cx="4071966" cy="156966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Вариант 1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На рисунке  </a:t>
            </a:r>
            <a:r>
              <a:rPr lang="ru-RU" sz="24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∠ </a:t>
            </a:r>
            <a:r>
              <a:rPr lang="en-US" sz="24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N</a:t>
            </a:r>
            <a:r>
              <a:rPr lang="ru-RU" sz="24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  = ∠ А, ВС = 12 см, СМ = 6 см, </a:t>
            </a:r>
            <a:r>
              <a:rPr lang="en-US" sz="24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CN</a:t>
            </a:r>
            <a:r>
              <a:rPr lang="ru-RU" sz="24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 = 4 см.  Найдите  АС.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286380" y="857232"/>
            <a:ext cx="3286148" cy="2214578"/>
          </a:xfrm>
          <a:prstGeom prst="triangle">
            <a:avLst>
              <a:gd name="adj" fmla="val 26425"/>
            </a:avLst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5500694" y="1643050"/>
            <a:ext cx="1500198" cy="85725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857752" y="2786058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4" y="2143116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М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500042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С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72330" y="1214422"/>
            <a:ext cx="142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N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528" y="2714620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2" name="Дуга 11"/>
          <p:cNvSpPr/>
          <p:nvPr/>
        </p:nvSpPr>
        <p:spPr>
          <a:xfrm>
            <a:off x="5143504" y="2786058"/>
            <a:ext cx="571504" cy="571504"/>
          </a:xfrm>
          <a:prstGeom prst="arc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rot="15955138">
            <a:off x="6525521" y="1591043"/>
            <a:ext cx="714380" cy="571504"/>
          </a:xfrm>
          <a:prstGeom prst="arc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85720" y="4071942"/>
            <a:ext cx="3786214" cy="19389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Вариант 2.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На рисунке  ВС </a:t>
            </a:r>
            <a:r>
              <a:rPr lang="ru-RU" sz="24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⊥</a:t>
            </a:r>
            <a:r>
              <a:rPr lang="ru-RU" sz="2400" b="1" i="1" dirty="0" smtClean="0">
                <a:solidFill>
                  <a:srgbClr val="002060"/>
                </a:solidFill>
              </a:rPr>
              <a:t> АС,</a:t>
            </a:r>
          </a:p>
          <a:p>
            <a:r>
              <a:rPr lang="en-US" sz="2400" b="1" i="1" dirty="0" smtClean="0">
                <a:solidFill>
                  <a:srgbClr val="002060"/>
                </a:solidFill>
              </a:rPr>
              <a:t>EF </a:t>
            </a:r>
            <a:r>
              <a:rPr lang="en-US" sz="24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⊥</a:t>
            </a:r>
            <a:r>
              <a:rPr lang="en-US" sz="2400" b="1" i="1" dirty="0" smtClean="0">
                <a:solidFill>
                  <a:srgbClr val="002060"/>
                </a:solidFill>
              </a:rPr>
              <a:t>  </a:t>
            </a:r>
            <a:r>
              <a:rPr lang="ru-RU" sz="2400" b="1" i="1" dirty="0" smtClean="0">
                <a:solidFill>
                  <a:srgbClr val="002060"/>
                </a:solidFill>
              </a:rPr>
              <a:t>АВ,  ВС =  12 см,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АЕ = 10 см, Е</a:t>
            </a:r>
            <a:r>
              <a:rPr lang="en-US" sz="2400" b="1" i="1" dirty="0" smtClean="0">
                <a:solidFill>
                  <a:srgbClr val="002060"/>
                </a:solidFill>
              </a:rPr>
              <a:t>F</a:t>
            </a:r>
            <a:r>
              <a:rPr lang="ru-RU" sz="2400" b="1" i="1" dirty="0" smtClean="0">
                <a:solidFill>
                  <a:srgbClr val="002060"/>
                </a:solidFill>
              </a:rPr>
              <a:t> = 6 см. Найдите АВ.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ый треугольник 14"/>
          <p:cNvSpPr/>
          <p:nvPr/>
        </p:nvSpPr>
        <p:spPr>
          <a:xfrm flipH="1">
            <a:off x="5500694" y="4214818"/>
            <a:ext cx="3071834" cy="214314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endCxn id="15" idx="5"/>
          </p:cNvCxnSpPr>
          <p:nvPr/>
        </p:nvCxnSpPr>
        <p:spPr>
          <a:xfrm rot="16200000" flipV="1">
            <a:off x="6911595" y="5411404"/>
            <a:ext cx="1071570" cy="82153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8286776" y="6072206"/>
            <a:ext cx="285752" cy="28575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rot="19263945">
            <a:off x="7145294" y="5175253"/>
            <a:ext cx="284227" cy="32274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5143504" y="6072206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86578" y="4929198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F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58214" y="3857628"/>
            <a:ext cx="428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B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72528" y="6072206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C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43834" y="6396335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E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42844" y="3571876"/>
            <a:ext cx="8715436" cy="1588"/>
          </a:xfrm>
          <a:prstGeom prst="line">
            <a:avLst/>
          </a:prstGeom>
          <a:ln w="57150">
            <a:solidFill>
              <a:srgbClr val="B32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501090" y="0"/>
            <a:ext cx="642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17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9001156" cy="1500198"/>
          </a:xfrm>
        </p:spPr>
        <p:txBody>
          <a:bodyPr>
            <a:normAutofit fontScale="90000"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№ 558</a:t>
            </a:r>
            <a:br>
              <a:rPr lang="ru-RU" sz="2400" b="1" i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Прямые </a:t>
            </a:r>
            <a:r>
              <a:rPr lang="en-US" sz="2400" b="1" i="1" dirty="0" smtClean="0">
                <a:solidFill>
                  <a:srgbClr val="002060"/>
                </a:solidFill>
              </a:rPr>
              <a:t>a </a:t>
            </a:r>
            <a:r>
              <a:rPr lang="ru-RU" sz="2400" b="1" i="1" dirty="0" smtClean="0">
                <a:solidFill>
                  <a:srgbClr val="002060"/>
                </a:solidFill>
              </a:rPr>
              <a:t>и </a:t>
            </a:r>
            <a:r>
              <a:rPr lang="en-US" sz="2400" b="1" i="1" dirty="0" smtClean="0">
                <a:solidFill>
                  <a:srgbClr val="002060"/>
                </a:solidFill>
              </a:rPr>
              <a:t>b</a:t>
            </a:r>
            <a:r>
              <a:rPr lang="ru-RU" sz="2400" b="1" i="1" dirty="0" smtClean="0">
                <a:solidFill>
                  <a:srgbClr val="002060"/>
                </a:solidFill>
              </a:rPr>
              <a:t> пересечены параллельными  прямыми АА   ,  ВВ    ,СС    ,  причем точки А,  В,   С  - лежат на прямой а,   а точки  А    , В   , С     - на прямой </a:t>
            </a:r>
            <a:r>
              <a:rPr lang="en-US" sz="2400" b="1" i="1" dirty="0" smtClean="0">
                <a:solidFill>
                  <a:srgbClr val="002060"/>
                </a:solidFill>
              </a:rPr>
              <a:t>b</a:t>
            </a:r>
            <a:r>
              <a:rPr lang="ru-RU" sz="2400" b="1" i="1" dirty="0" smtClean="0">
                <a:solidFill>
                  <a:srgbClr val="002060"/>
                </a:solidFill>
              </a:rPr>
              <a:t>. Докажите, что: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72330" y="85723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86710" y="85723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01090" y="85723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16" y="121442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29520" y="121442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29586" y="121442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428736"/>
            <a:ext cx="16954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214282" y="2643182"/>
            <a:ext cx="2786082" cy="785818"/>
          </a:xfrm>
          <a:prstGeom prst="line">
            <a:avLst/>
          </a:prstGeom>
          <a:ln w="38100">
            <a:solidFill>
              <a:srgbClr val="B32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2844" y="3929066"/>
            <a:ext cx="3286148" cy="142876"/>
          </a:xfrm>
          <a:prstGeom prst="line">
            <a:avLst/>
          </a:prstGeom>
          <a:ln w="38100">
            <a:solidFill>
              <a:srgbClr val="B32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-71470" y="3429000"/>
            <a:ext cx="1428760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142844" y="3286124"/>
            <a:ext cx="2286016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1000100" y="3214686"/>
            <a:ext cx="2286016" cy="714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000364" y="2428868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а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28992" y="392906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b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0034" y="2928934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A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85852" y="2643182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B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43108" y="2500306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C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4282" y="392906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A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7158" y="400050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57224" y="3929066"/>
            <a:ext cx="21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B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00100" y="407194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43042" y="4000504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C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85918" y="414338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1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42844" y="3286124"/>
            <a:ext cx="3857652" cy="71438"/>
          </a:xfrm>
          <a:prstGeom prst="line">
            <a:avLst/>
          </a:prstGeom>
          <a:ln>
            <a:solidFill>
              <a:srgbClr val="B32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929058" y="3143248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c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57290" y="3214686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M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43108" y="3214686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N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14876" y="2428868"/>
            <a:ext cx="442912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b="1" i="1" dirty="0" smtClean="0"/>
              <a:t>Проведем прямую с   </a:t>
            </a:r>
            <a:r>
              <a:rPr lang="ru-RU" b="1" i="1" dirty="0" smtClean="0">
                <a:latin typeface="Cambria Math"/>
                <a:ea typeface="Cambria Math"/>
              </a:rPr>
              <a:t>⃦ </a:t>
            </a:r>
            <a:r>
              <a:rPr lang="en-US" b="1" i="1" dirty="0" smtClean="0">
                <a:latin typeface="Cambria Math"/>
                <a:ea typeface="Cambria Math"/>
              </a:rPr>
              <a:t>b</a:t>
            </a:r>
            <a:r>
              <a:rPr lang="ru-RU" b="1" i="1" dirty="0" smtClean="0">
                <a:latin typeface="Cambria Math"/>
                <a:ea typeface="Cambria Math"/>
              </a:rPr>
              <a:t>,</a:t>
            </a:r>
          </a:p>
          <a:p>
            <a:pPr marL="457200" indent="-457200">
              <a:buAutoNum type="arabicPeriod"/>
            </a:pPr>
            <a:r>
              <a:rPr lang="ru-RU" b="1" i="1" dirty="0" smtClean="0">
                <a:latin typeface="Cambria Math"/>
                <a:ea typeface="Cambria Math"/>
              </a:rPr>
              <a:t>ΔАВМ ∾ </a:t>
            </a:r>
            <a:r>
              <a:rPr lang="el-GR" b="1" i="1" dirty="0" smtClean="0">
                <a:latin typeface="Cambria Math"/>
                <a:ea typeface="Cambria Math"/>
              </a:rPr>
              <a:t>Δ</a:t>
            </a:r>
            <a:r>
              <a:rPr lang="ru-RU" b="1" i="1" dirty="0" smtClean="0">
                <a:latin typeface="Cambria Math"/>
                <a:ea typeface="Cambria Math"/>
              </a:rPr>
              <a:t>АС</a:t>
            </a:r>
            <a:r>
              <a:rPr lang="en-US" b="1" i="1" dirty="0" smtClean="0">
                <a:latin typeface="Cambria Math"/>
                <a:ea typeface="Cambria Math"/>
              </a:rPr>
              <a:t>N</a:t>
            </a:r>
            <a:r>
              <a:rPr lang="ru-RU" b="1" i="1" dirty="0" smtClean="0">
                <a:latin typeface="Cambria Math"/>
                <a:ea typeface="Cambria Math"/>
              </a:rPr>
              <a:t> по </a:t>
            </a:r>
            <a:r>
              <a:rPr lang="en-US" b="1" i="1" dirty="0" smtClean="0">
                <a:latin typeface="Cambria Math"/>
                <a:ea typeface="Cambria Math"/>
              </a:rPr>
              <a:t>I</a:t>
            </a:r>
            <a:r>
              <a:rPr lang="ru-RU" b="1" i="1" dirty="0" smtClean="0">
                <a:latin typeface="Cambria Math"/>
                <a:ea typeface="Cambria Math"/>
              </a:rPr>
              <a:t> признаку подобия треугольников  следует, что</a:t>
            </a:r>
          </a:p>
          <a:p>
            <a:pPr marL="457200" indent="-457200"/>
            <a:endParaRPr lang="ru-RU" b="1" dirty="0" smtClean="0">
              <a:solidFill>
                <a:srgbClr val="002060"/>
              </a:solidFill>
              <a:latin typeface="Cambria Math"/>
              <a:ea typeface="Cambria Math"/>
            </a:endParaRP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rgbClr val="002060"/>
                </a:solidFill>
                <a:latin typeface="Cambria Math"/>
                <a:ea typeface="Cambria Math"/>
              </a:rPr>
              <a:t>          ;                        ;                            .</a:t>
            </a:r>
          </a:p>
          <a:p>
            <a:pPr marL="457200" indent="-457200">
              <a:buAutoNum type="arabicPeriod"/>
            </a:pPr>
            <a:endParaRPr lang="ru-RU" sz="2000" b="1" dirty="0" smtClean="0">
              <a:solidFill>
                <a:srgbClr val="002060"/>
              </a:solidFill>
              <a:latin typeface="Cambria Math"/>
              <a:ea typeface="Cambria Math"/>
            </a:endParaRPr>
          </a:p>
          <a:p>
            <a:pPr marL="457200" indent="-457200">
              <a:buAutoNum type="arabicPeriod" startAt="3"/>
            </a:pPr>
            <a:r>
              <a:rPr lang="ru-RU" b="1" i="1" dirty="0" smtClean="0">
                <a:latin typeface="Cambria Math"/>
                <a:ea typeface="Cambria Math"/>
              </a:rPr>
              <a:t>ВС = АС – АВ;                                             </a:t>
            </a:r>
          </a:p>
          <a:p>
            <a:pPr marL="457200" indent="-457200"/>
            <a:r>
              <a:rPr lang="ru-RU" b="1" i="1" dirty="0" smtClean="0">
                <a:latin typeface="Cambria Math"/>
                <a:ea typeface="Cambria Math"/>
              </a:rPr>
              <a:t>                                             - пропорциональные  отрезки, то </a:t>
            </a:r>
          </a:p>
          <a:p>
            <a:pPr marL="457200" indent="-457200"/>
            <a:r>
              <a:rPr lang="ru-RU" b="1" i="1" dirty="0" smtClean="0">
                <a:latin typeface="Cambria Math"/>
                <a:ea typeface="Cambria Math"/>
              </a:rPr>
              <a:t>                              </a:t>
            </a:r>
          </a:p>
          <a:p>
            <a:pPr marL="457200" indent="-457200"/>
            <a:r>
              <a:rPr lang="ru-RU" b="1" i="1" dirty="0" smtClean="0">
                <a:latin typeface="Cambria Math"/>
                <a:ea typeface="Cambria Math"/>
              </a:rPr>
              <a:t>                 ,   значит,                                         ;    </a:t>
            </a:r>
          </a:p>
          <a:p>
            <a:pPr marL="457200" indent="-457200"/>
            <a:endParaRPr lang="ru-RU" b="1" i="1" dirty="0" smtClean="0">
              <a:latin typeface="Cambria Math"/>
              <a:ea typeface="Cambria Math"/>
            </a:endParaRPr>
          </a:p>
          <a:p>
            <a:pPr marL="457200" indent="-457200"/>
            <a:r>
              <a:rPr lang="ru-RU" b="1" i="1" dirty="0" smtClean="0">
                <a:latin typeface="Cambria Math"/>
                <a:ea typeface="Cambria Math"/>
              </a:rPr>
              <a:t>        </a:t>
            </a:r>
          </a:p>
          <a:p>
            <a:pPr marL="457200" indent="-457200"/>
            <a:endParaRPr lang="ru-RU" b="1" i="1" dirty="0" smtClean="0">
              <a:latin typeface="Cambria Math"/>
              <a:ea typeface="Cambria Math"/>
            </a:endParaRPr>
          </a:p>
          <a:p>
            <a:pPr marL="457200" indent="-457200"/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9454" y="3357563"/>
            <a:ext cx="115888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357563"/>
            <a:ext cx="1104899" cy="5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3357563"/>
            <a:ext cx="1285874" cy="582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5000636"/>
            <a:ext cx="1143008" cy="525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206" y="5072074"/>
            <a:ext cx="1214446" cy="51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5715016"/>
            <a:ext cx="1071570" cy="491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16" y="4214818"/>
            <a:ext cx="1959964" cy="26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2844" y="5286388"/>
            <a:ext cx="1214478" cy="241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14546" y="4929198"/>
            <a:ext cx="1143008" cy="221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57818" y="4500570"/>
            <a:ext cx="1643074" cy="26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0" y="4857760"/>
            <a:ext cx="3714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Объясните, почему                         и </a:t>
            </a:r>
          </a:p>
          <a:p>
            <a:endParaRPr lang="ru-RU" b="1" i="1" dirty="0" smtClean="0"/>
          </a:p>
          <a:p>
            <a:r>
              <a:rPr lang="ru-RU" b="1" i="1" dirty="0" smtClean="0"/>
              <a:t>   </a:t>
            </a:r>
            <a:endParaRPr lang="ru-RU" b="1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8358214" y="6429396"/>
            <a:ext cx="785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18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Второй признак подобия треугольников: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857232"/>
            <a:ext cx="1785950" cy="1200329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Cambria Math"/>
                <a:ea typeface="Cambria Math"/>
              </a:rPr>
              <a:t>∠А = ∠ </a:t>
            </a:r>
            <a:r>
              <a:rPr lang="en-US" sz="2400" b="1" i="1" dirty="0" smtClean="0">
                <a:latin typeface="Cambria Math"/>
                <a:ea typeface="Cambria Math"/>
              </a:rPr>
              <a:t>D,</a:t>
            </a:r>
            <a:endParaRPr lang="ru-RU" sz="2400" b="1" i="1" dirty="0" smtClean="0">
              <a:latin typeface="Cambria Math"/>
              <a:ea typeface="Cambria Math"/>
            </a:endParaRPr>
          </a:p>
          <a:p>
            <a:endParaRPr lang="en-US" sz="2400" b="1" i="1" dirty="0" smtClean="0">
              <a:solidFill>
                <a:srgbClr val="002060"/>
              </a:solidFill>
              <a:latin typeface="Cambria Math"/>
              <a:ea typeface="Cambria Math"/>
            </a:endParaRPr>
          </a:p>
          <a:p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13239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6248" y="857232"/>
            <a:ext cx="3357586" cy="126188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l-GR" sz="2800" b="1" i="1" dirty="0" smtClean="0">
                <a:latin typeface="Cambria Math"/>
                <a:ea typeface="Cambria Math"/>
              </a:rPr>
              <a:t>Δ</a:t>
            </a:r>
            <a:r>
              <a:rPr lang="ru-RU" sz="2800" b="1" i="1" dirty="0" smtClean="0">
                <a:latin typeface="Cambria Math"/>
                <a:ea typeface="Cambria Math"/>
              </a:rPr>
              <a:t> АВС ∾ </a:t>
            </a:r>
            <a:r>
              <a:rPr lang="el-GR" sz="2800" b="1" i="1" dirty="0" smtClean="0">
                <a:latin typeface="Cambria Math"/>
                <a:ea typeface="Cambria Math"/>
              </a:rPr>
              <a:t>Δ</a:t>
            </a:r>
            <a:r>
              <a:rPr lang="ru-RU" sz="2800" b="1" i="1" dirty="0" smtClean="0">
                <a:latin typeface="Cambria Math"/>
                <a:ea typeface="Cambria Math"/>
              </a:rPr>
              <a:t> </a:t>
            </a:r>
            <a:r>
              <a:rPr lang="en-US" sz="2800" b="1" i="1" dirty="0" smtClean="0">
                <a:latin typeface="Cambria Math"/>
                <a:ea typeface="Cambria Math"/>
              </a:rPr>
              <a:t>DEF</a:t>
            </a:r>
            <a:r>
              <a:rPr lang="ru-RU" sz="2800" b="1" i="1" dirty="0" smtClean="0">
                <a:latin typeface="Cambria Math"/>
                <a:ea typeface="Cambria Math"/>
              </a:rPr>
              <a:t>,</a:t>
            </a:r>
          </a:p>
          <a:p>
            <a:r>
              <a:rPr lang="ru-RU" sz="2400" b="1" i="1" dirty="0" smtClean="0">
                <a:latin typeface="Cambria Math"/>
                <a:ea typeface="Cambria Math"/>
              </a:rPr>
              <a:t>(по двум сторонам </a:t>
            </a:r>
          </a:p>
          <a:p>
            <a:r>
              <a:rPr lang="ru-RU" sz="2400" b="1" i="1" dirty="0" smtClean="0">
                <a:latin typeface="Cambria Math"/>
                <a:ea typeface="Cambria Math"/>
              </a:rPr>
              <a:t>и углу между ними)</a:t>
            </a:r>
            <a:endParaRPr lang="ru-RU" sz="2400" b="1" i="1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214546" y="1285860"/>
            <a:ext cx="1928826" cy="357190"/>
          </a:xfrm>
          <a:prstGeom prst="rightArrow">
            <a:avLst>
              <a:gd name="adj1" fmla="val 50000"/>
              <a:gd name="adj2" fmla="val 103333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357290" y="3000372"/>
            <a:ext cx="3571900" cy="3071834"/>
          </a:xfrm>
          <a:prstGeom prst="triangle">
            <a:avLst>
              <a:gd name="adj" fmla="val 26178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6715140" y="4357694"/>
            <a:ext cx="1571636" cy="1643074"/>
          </a:xfrm>
          <a:prstGeom prst="triangle">
            <a:avLst>
              <a:gd name="adj" fmla="val 23334"/>
            </a:avLst>
          </a:prstGeom>
          <a:solidFill>
            <a:srgbClr val="B323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00100" y="571501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А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928794" y="2500306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В</a:t>
            </a:r>
            <a:endParaRPr lang="ru-RU" sz="28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57752" y="564357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С</a:t>
            </a:r>
            <a:endParaRPr lang="ru-RU" sz="28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357950" y="557214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/>
              <a:t>D</a:t>
            </a:r>
            <a:endParaRPr lang="ru-RU" sz="28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6858016" y="392906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/>
              <a:t>E</a:t>
            </a:r>
            <a:endParaRPr lang="ru-RU" sz="28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15338" y="557214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/>
              <a:t>F</a:t>
            </a:r>
            <a:endParaRPr lang="ru-RU" sz="2800" b="1" i="1" dirty="0"/>
          </a:p>
        </p:txBody>
      </p:sp>
      <p:sp>
        <p:nvSpPr>
          <p:cNvPr id="16" name="Дуга 15"/>
          <p:cNvSpPr/>
          <p:nvPr/>
        </p:nvSpPr>
        <p:spPr>
          <a:xfrm>
            <a:off x="928662" y="5643578"/>
            <a:ext cx="1071570" cy="785818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>
            <a:off x="6429388" y="5643578"/>
            <a:ext cx="785818" cy="714380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8286776" y="6215082"/>
            <a:ext cx="857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19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305800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Установите: какие из отрезков  являются пропорциональными и составьте пропорции.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642910" y="2285992"/>
            <a:ext cx="1428760" cy="57150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214414" y="1643050"/>
            <a:ext cx="3000396" cy="500066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20389702">
            <a:off x="895503" y="216762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6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624792">
            <a:off x="2571736" y="157161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18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64318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А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1928802"/>
            <a:ext cx="214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В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224" y="1214422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С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4810" y="185736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К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750067" y="4250537"/>
            <a:ext cx="2214578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5400000">
            <a:off x="1506237" y="3994433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9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2000232" y="2643182"/>
            <a:ext cx="3786214" cy="3357586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18480300">
            <a:off x="3109786" y="400346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27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5852" y="285749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М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290" y="507207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2060"/>
                </a:solidFill>
              </a:rPr>
              <a:t>N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71670" y="6072206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2060"/>
                </a:solidFill>
              </a:rPr>
              <a:t>P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200024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2060"/>
                </a:solidFill>
              </a:rPr>
              <a:t>Q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5572132" y="3571876"/>
            <a:ext cx="3000396" cy="2071702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429256" y="300037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2060"/>
                </a:solidFill>
              </a:rPr>
              <a:t>X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429652" y="5572140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2060"/>
                </a:solidFill>
              </a:rPr>
              <a:t>Y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10045">
            <a:off x="6579252" y="4285267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15 c</a:t>
            </a:r>
            <a:r>
              <a:rPr lang="ru-RU" b="1" i="1" dirty="0" smtClean="0">
                <a:solidFill>
                  <a:srgbClr val="002060"/>
                </a:solidFill>
              </a:rPr>
              <a:t>м</a:t>
            </a:r>
            <a:endParaRPr lang="ru-RU" b="1" i="1" dirty="0">
              <a:solidFill>
                <a:srgbClr val="002060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4643438" y="5286388"/>
            <a:ext cx="1928826" cy="500066"/>
          </a:xfrm>
          <a:prstGeom prst="lin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 rot="20743603">
            <a:off x="5178007" y="5225876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5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86248" y="557214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002060"/>
                </a:solidFill>
              </a:rPr>
              <a:t>S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00826" y="5000636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2060"/>
                </a:solidFill>
              </a:rPr>
              <a:t>R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28" y="6215082"/>
            <a:ext cx="571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002060"/>
                </a:solidFill>
              </a:rPr>
              <a:t>2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142900"/>
            <a:ext cx="830580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Третий признак подобия треугольников: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220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572000" y="1643050"/>
            <a:ext cx="3857652" cy="89255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l-GR" sz="2800" b="1" i="1" dirty="0" smtClean="0">
                <a:latin typeface="Cambria Math"/>
                <a:ea typeface="Cambria Math"/>
              </a:rPr>
              <a:t>Δ</a:t>
            </a:r>
            <a:r>
              <a:rPr lang="ru-RU" sz="2800" b="1" i="1" dirty="0" smtClean="0">
                <a:latin typeface="Cambria Math"/>
                <a:ea typeface="Cambria Math"/>
              </a:rPr>
              <a:t> </a:t>
            </a:r>
            <a:r>
              <a:rPr lang="en-US" sz="2800" b="1" i="1" dirty="0" smtClean="0">
                <a:latin typeface="Cambria Math"/>
                <a:ea typeface="Cambria Math"/>
              </a:rPr>
              <a:t>ABC  ∾  </a:t>
            </a:r>
            <a:r>
              <a:rPr lang="el-GR" sz="2800" b="1" i="1" dirty="0" smtClean="0">
                <a:latin typeface="Cambria Math"/>
                <a:ea typeface="Cambria Math"/>
              </a:rPr>
              <a:t>Δ</a:t>
            </a:r>
            <a:r>
              <a:rPr lang="en-US" sz="2800" b="1" i="1" dirty="0" smtClean="0">
                <a:latin typeface="Cambria Math"/>
                <a:ea typeface="Cambria Math"/>
              </a:rPr>
              <a:t> DEF</a:t>
            </a:r>
          </a:p>
          <a:p>
            <a:r>
              <a:rPr lang="en-US" sz="2400" b="1" i="1" dirty="0" smtClean="0">
                <a:latin typeface="Cambria Math"/>
                <a:ea typeface="Cambria Math"/>
              </a:rPr>
              <a:t>(</a:t>
            </a:r>
            <a:r>
              <a:rPr lang="ru-RU" sz="2400" b="1" i="1" dirty="0" smtClean="0">
                <a:latin typeface="Cambria Math"/>
                <a:ea typeface="Cambria Math"/>
              </a:rPr>
              <a:t>по трем сторонам)</a:t>
            </a:r>
            <a:endParaRPr lang="ru-RU" sz="2400" b="1" i="1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3071802" y="1785926"/>
            <a:ext cx="1357322" cy="357190"/>
          </a:xfrm>
          <a:prstGeom prst="rightArrow">
            <a:avLst>
              <a:gd name="adj1" fmla="val 50000"/>
              <a:gd name="adj2" fmla="val 110444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1500166" y="3000372"/>
            <a:ext cx="3286148" cy="3071834"/>
          </a:xfrm>
          <a:prstGeom prst="triangle">
            <a:avLst>
              <a:gd name="adj" fmla="val 78599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072198" y="4500570"/>
            <a:ext cx="1643074" cy="1571636"/>
          </a:xfrm>
          <a:prstGeom prst="triangle">
            <a:avLst>
              <a:gd name="adj" fmla="val 71642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071538" y="5643578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А</a:t>
            </a:r>
            <a:endParaRPr lang="ru-RU" sz="28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3786182" y="257174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В</a:t>
            </a:r>
            <a:endParaRPr lang="ru-RU" sz="28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14876" y="564357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С</a:t>
            </a:r>
            <a:endParaRPr lang="ru-RU" sz="28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86446" y="5786454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/>
              <a:t>D</a:t>
            </a:r>
            <a:endParaRPr lang="ru-RU" sz="20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7072330" y="4143380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E</a:t>
            </a:r>
            <a:endParaRPr lang="ru-RU" sz="2400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7715272" y="5715016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F</a:t>
            </a:r>
            <a:endParaRPr lang="ru-RU" sz="2400" b="1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8572528" y="628652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20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57161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Докажите, что два прямоугольных треугольника подобны, если:</a:t>
            </a:r>
            <a:br>
              <a:rPr lang="ru-RU" sz="2400" b="1" i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а)  катеты одного из них пропорциональны катетам другого;</a:t>
            </a:r>
            <a:br>
              <a:rPr lang="ru-RU" sz="2400" b="1" i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б)  гипотенуза и катет одного  треугольника пропорциональны    </a:t>
            </a:r>
            <a:br>
              <a:rPr lang="ru-RU" sz="2400" b="1" i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     гипотенузе и катету другого.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ый треугольник 2"/>
          <p:cNvSpPr/>
          <p:nvPr/>
        </p:nvSpPr>
        <p:spPr>
          <a:xfrm>
            <a:off x="785786" y="2000240"/>
            <a:ext cx="1643074" cy="3643338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2786050" y="2714620"/>
            <a:ext cx="1000132" cy="2214578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 flipH="1">
            <a:off x="5286380" y="1785926"/>
            <a:ext cx="3286148" cy="1643074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 rot="5400000">
            <a:off x="6543692" y="3814762"/>
            <a:ext cx="1200152" cy="2428892"/>
          </a:xfrm>
          <a:prstGeom prst="rtTriangl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714488"/>
            <a:ext cx="785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а)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2071678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б)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542926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A</a:t>
            </a:r>
            <a:endParaRPr lang="ru-RU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714348" y="171448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B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542926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C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8860" y="4643446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M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174" y="235743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N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464344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K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29190" y="321468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L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86776" y="150017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F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01090" y="321468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E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3570" y="421481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T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86776" y="4143380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O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86446" y="564357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R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29652" y="6357958"/>
            <a:ext cx="714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21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786842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На рисунке ОА = 6 см, АС = 15 см, ОВ = 7 см, 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en-US" sz="2800" b="1" i="1" dirty="0" smtClean="0">
                <a:solidFill>
                  <a:srgbClr val="FF0000"/>
                </a:solidFill>
              </a:rPr>
              <a:t>BD</a:t>
            </a:r>
            <a:r>
              <a:rPr lang="ru-RU" sz="2800" b="1" i="1" dirty="0" smtClean="0">
                <a:solidFill>
                  <a:srgbClr val="FF0000"/>
                </a:solidFill>
              </a:rPr>
              <a:t> = 11 см. Найдите </a:t>
            </a:r>
            <a:r>
              <a:rPr lang="en-US" sz="2800" b="1" i="1" dirty="0" smtClean="0">
                <a:solidFill>
                  <a:srgbClr val="FF0000"/>
                </a:solidFill>
              </a:rPr>
              <a:t>DC</a:t>
            </a:r>
            <a:r>
              <a:rPr lang="ru-RU" sz="2800" b="1" i="1" dirty="0" smtClean="0">
                <a:solidFill>
                  <a:srgbClr val="FF0000"/>
                </a:solidFill>
              </a:rPr>
              <a:t>. 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ый треугольник 2"/>
          <p:cNvSpPr/>
          <p:nvPr/>
        </p:nvSpPr>
        <p:spPr>
          <a:xfrm>
            <a:off x="3214678" y="1928802"/>
            <a:ext cx="3571900" cy="4214842"/>
          </a:xfrm>
          <a:prstGeom prst="rtTriangle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>
            <a:stCxn id="3" idx="1"/>
          </p:cNvCxnSpPr>
          <p:nvPr/>
        </p:nvCxnSpPr>
        <p:spPr>
          <a:xfrm rot="10800000" flipH="1">
            <a:off x="3214678" y="3214687"/>
            <a:ext cx="1071570" cy="82153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 rot="19490310">
            <a:off x="3829356" y="3097721"/>
            <a:ext cx="428628" cy="2857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5857892"/>
            <a:ext cx="500066" cy="2857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57488" y="171448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O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488" y="378619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B</a:t>
            </a:r>
            <a:endParaRPr lang="ru-RU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786050" y="592933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D</a:t>
            </a:r>
            <a:endParaRPr lang="ru-RU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57686" y="2928934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A</a:t>
            </a:r>
            <a:endParaRPr lang="ru-RU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6" y="592933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C</a:t>
            </a:r>
            <a:endParaRPr lang="ru-RU" b="1" i="1" dirty="0"/>
          </a:p>
        </p:txBody>
      </p:sp>
      <p:sp>
        <p:nvSpPr>
          <p:cNvPr id="14" name="TextBox 13"/>
          <p:cNvSpPr txBox="1"/>
          <p:nvPr/>
        </p:nvSpPr>
        <p:spPr>
          <a:xfrm rot="2731810">
            <a:off x="3514547" y="222532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6 </a:t>
            </a:r>
            <a:r>
              <a:rPr lang="ru-RU" b="1" i="1" dirty="0" smtClean="0">
                <a:solidFill>
                  <a:srgbClr val="002060"/>
                </a:solidFill>
              </a:rPr>
              <a:t>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3005929">
            <a:off x="5034442" y="417504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15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577807" y="2851425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7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2613526" y="488740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11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43438" y="614364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?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05800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На рисунке ОА = 15 см, </a:t>
            </a:r>
            <a:r>
              <a:rPr lang="en-US" sz="2800" b="1" i="1" dirty="0" smtClean="0">
                <a:solidFill>
                  <a:srgbClr val="C00000"/>
                </a:solidFill>
              </a:rPr>
              <a:t>OD</a:t>
            </a:r>
            <a:r>
              <a:rPr lang="ru-RU" sz="2800" b="1" i="1" dirty="0" smtClean="0">
                <a:solidFill>
                  <a:srgbClr val="C00000"/>
                </a:solidFill>
              </a:rPr>
              <a:t> = 5 см, </a:t>
            </a:r>
            <a:r>
              <a:rPr lang="en-US" sz="2800" b="1" i="1" dirty="0" smtClean="0">
                <a:solidFill>
                  <a:srgbClr val="C00000"/>
                </a:solidFill>
              </a:rPr>
              <a:t>CO : OB = 1 : 3,</a:t>
            </a:r>
            <a:br>
              <a:rPr lang="en-US" sz="2800" b="1" i="1" dirty="0" smtClean="0">
                <a:solidFill>
                  <a:srgbClr val="C00000"/>
                </a:solidFill>
              </a:rPr>
            </a:br>
            <a:r>
              <a:rPr lang="en-US" sz="2800" b="1" i="1" dirty="0" smtClean="0">
                <a:solidFill>
                  <a:srgbClr val="C00000"/>
                </a:solidFill>
              </a:rPr>
              <a:t>AB + CD = 24 </a:t>
            </a:r>
            <a:r>
              <a:rPr lang="ru-RU" sz="2800" b="1" i="1" dirty="0" smtClean="0">
                <a:solidFill>
                  <a:srgbClr val="C00000"/>
                </a:solidFill>
              </a:rPr>
              <a:t>см. Найдите АВ и </a:t>
            </a:r>
            <a:r>
              <a:rPr lang="en-US" sz="2800" b="1" i="1" dirty="0" smtClean="0">
                <a:solidFill>
                  <a:srgbClr val="C00000"/>
                </a:solidFill>
              </a:rPr>
              <a:t>CD</a:t>
            </a:r>
            <a:r>
              <a:rPr lang="ru-RU" sz="2800" b="1" i="1" dirty="0" smtClean="0">
                <a:solidFill>
                  <a:srgbClr val="C00000"/>
                </a:solidFill>
              </a:rPr>
              <a:t>.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3071802" y="3143248"/>
            <a:ext cx="3500462" cy="1428760"/>
          </a:xfrm>
          <a:prstGeom prst="triangle">
            <a:avLst/>
          </a:prstGeom>
          <a:solidFill>
            <a:srgbClr val="92D05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 rot="10800000" flipH="1">
            <a:off x="3714744" y="2071678"/>
            <a:ext cx="2214578" cy="1071570"/>
          </a:xfrm>
          <a:prstGeom prst="triangle">
            <a:avLst>
              <a:gd name="adj" fmla="val 51482"/>
            </a:avLst>
          </a:prstGeom>
          <a:solidFill>
            <a:srgbClr val="92D050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14612" y="442913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А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5140" y="435769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В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185736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С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185736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D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24" y="292893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О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9428989">
            <a:off x="3390796" y="3553909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15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2548528">
            <a:off x="3655521" y="2526971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5 см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457200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164305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15306" y="633478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23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rot="5400000" flipH="1" flipV="1">
            <a:off x="285720" y="1785926"/>
            <a:ext cx="2857520" cy="142876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857224" y="1785926"/>
            <a:ext cx="1857388" cy="1285884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142976" y="1071546"/>
            <a:ext cx="1285884" cy="428628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000100" y="3357562"/>
            <a:ext cx="1428760" cy="571504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14348" y="364331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А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307181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В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546" y="71435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С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7224" y="114298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D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57290" y="221455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О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2976" y="342900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00232" y="114298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2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43042" y="250030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3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71604" y="192880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4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14414" y="135729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5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0232" y="307181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6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364" y="100010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АВ </a:t>
            </a:r>
            <a:r>
              <a:rPr lang="ru-RU" b="1" dirty="0" smtClean="0">
                <a:solidFill>
                  <a:srgbClr val="002060"/>
                </a:solidFill>
              </a:rPr>
              <a:t>  </a:t>
            </a:r>
            <a:r>
              <a:rPr lang="ru-RU" b="1" dirty="0" smtClean="0">
                <a:solidFill>
                  <a:srgbClr val="002060"/>
                </a:solidFill>
                <a:latin typeface="Cambria Math"/>
                <a:ea typeface="Cambria Math"/>
              </a:rPr>
              <a:t>⃦  </a:t>
            </a:r>
            <a:r>
              <a:rPr lang="en-US" b="1" dirty="0" smtClean="0">
                <a:solidFill>
                  <a:srgbClr val="002060"/>
                </a:solidFill>
                <a:latin typeface="Cambria Math"/>
                <a:ea typeface="Cambria Math"/>
              </a:rPr>
              <a:t>CD</a:t>
            </a:r>
            <a:r>
              <a:rPr lang="ru-RU" b="1" dirty="0" smtClean="0">
                <a:solidFill>
                  <a:srgbClr val="002060"/>
                </a:solidFill>
                <a:latin typeface="Cambria Math"/>
                <a:ea typeface="Cambria Math"/>
              </a:rPr>
              <a:t>  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86050" y="135729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Δ</a:t>
            </a:r>
            <a:r>
              <a:rPr lang="en-US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 ABO  ∾  </a:t>
            </a:r>
            <a:r>
              <a:rPr lang="el-GR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Δ</a:t>
            </a:r>
            <a:r>
              <a:rPr lang="en-US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 CDO  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8596" y="100010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6000760" y="428604"/>
            <a:ext cx="2643206" cy="2928958"/>
          </a:xfrm>
          <a:prstGeom prst="triangle">
            <a:avLst/>
          </a:prstGeom>
          <a:solidFill>
            <a:srgbClr val="92D050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6858016" y="1428736"/>
            <a:ext cx="928694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715008" y="314324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A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72330" y="14285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D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43966" y="307181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C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00826" y="114298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M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58148" y="114298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N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43636" y="292893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00892" y="107154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2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29388" y="3571876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MN   </a:t>
            </a:r>
            <a:r>
              <a:rPr lang="en-US" b="1" dirty="0" smtClean="0">
                <a:solidFill>
                  <a:srgbClr val="002060"/>
                </a:solidFill>
                <a:latin typeface="Cambria Math"/>
                <a:ea typeface="Cambria Math"/>
              </a:rPr>
              <a:t>⃦ AC,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Cambria Math"/>
                <a:ea typeface="Cambria Math"/>
              </a:rPr>
              <a:t>Δ ADC  ∾  </a:t>
            </a:r>
            <a:r>
              <a:rPr lang="el-GR" b="1" dirty="0" smtClean="0">
                <a:solidFill>
                  <a:srgbClr val="002060"/>
                </a:solidFill>
                <a:latin typeface="Cambria Math"/>
                <a:ea typeface="Cambria Math"/>
              </a:rPr>
              <a:t>Δ</a:t>
            </a:r>
            <a:r>
              <a:rPr lang="en-US" b="1" dirty="0" smtClean="0">
                <a:solidFill>
                  <a:srgbClr val="002060"/>
                </a:solidFill>
                <a:latin typeface="Cambria Math"/>
                <a:ea typeface="Cambria Math"/>
              </a:rPr>
              <a:t> DMN  ?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57950" y="428604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2.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2" name="Равнобедренный треугольник 41"/>
          <p:cNvSpPr/>
          <p:nvPr/>
        </p:nvSpPr>
        <p:spPr>
          <a:xfrm>
            <a:off x="857224" y="4214818"/>
            <a:ext cx="2214578" cy="2000264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Равнобедренный треугольник 42"/>
          <p:cNvSpPr/>
          <p:nvPr/>
        </p:nvSpPr>
        <p:spPr>
          <a:xfrm>
            <a:off x="3643306" y="5072074"/>
            <a:ext cx="1357322" cy="1214446"/>
          </a:xfrm>
          <a:prstGeom prst="triangl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285720" y="471488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3.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 rot="18129937">
            <a:off x="917951" y="478801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3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 rot="3575357">
            <a:off x="2286500" y="468662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6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714480" y="621508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7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 rot="18231658">
            <a:off x="3646128" y="535291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 rot="3340176">
            <a:off x="4488172" y="5311409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2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43372" y="621508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2,3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072462" y="6429396"/>
            <a:ext cx="1071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    24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929322" y="5429264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Подобны ли  треугольники?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8" name="5-конечная звезда 47"/>
          <p:cNvSpPr/>
          <p:nvPr/>
        </p:nvSpPr>
        <p:spPr>
          <a:xfrm>
            <a:off x="142844" y="714356"/>
            <a:ext cx="928694" cy="928694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5-конечная звезда 53"/>
          <p:cNvSpPr/>
          <p:nvPr/>
        </p:nvSpPr>
        <p:spPr>
          <a:xfrm>
            <a:off x="6072198" y="214290"/>
            <a:ext cx="857256" cy="785818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5-конечная звезда 54"/>
          <p:cNvSpPr/>
          <p:nvPr/>
        </p:nvSpPr>
        <p:spPr>
          <a:xfrm>
            <a:off x="0" y="4429132"/>
            <a:ext cx="785818" cy="785818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571500"/>
            <a:ext cx="8643998" cy="114300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№ 554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" name="Трапеция 2"/>
          <p:cNvSpPr/>
          <p:nvPr/>
        </p:nvSpPr>
        <p:spPr>
          <a:xfrm>
            <a:off x="1285852" y="3071810"/>
            <a:ext cx="2928958" cy="1571636"/>
          </a:xfrm>
          <a:prstGeom prst="trapezoid">
            <a:avLst>
              <a:gd name="adj" fmla="val 62979"/>
            </a:avLst>
          </a:prstGeom>
          <a:noFill/>
          <a:ln w="57150">
            <a:solidFill>
              <a:srgbClr val="B323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857224" y="2714620"/>
            <a:ext cx="2357454" cy="1500198"/>
          </a:xfrm>
          <a:prstGeom prst="line">
            <a:avLst/>
          </a:prstGeom>
          <a:ln w="38100">
            <a:solidFill>
              <a:srgbClr val="B32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V="1">
            <a:off x="2321703" y="2750339"/>
            <a:ext cx="2357454" cy="1428760"/>
          </a:xfrm>
          <a:prstGeom prst="line">
            <a:avLst/>
          </a:prstGeom>
          <a:ln w="38100">
            <a:solidFill>
              <a:srgbClr val="B323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28662" y="442913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0232" y="278605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4678" y="278605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14810" y="442913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D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43174" y="192880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" name="Горизонтальный свиток 20"/>
          <p:cNvSpPr/>
          <p:nvPr/>
        </p:nvSpPr>
        <p:spPr>
          <a:xfrm>
            <a:off x="4214810" y="571480"/>
            <a:ext cx="4643470" cy="350046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643438" y="1000108"/>
            <a:ext cx="45005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Дано: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АВС</a:t>
            </a:r>
            <a:r>
              <a:rPr lang="en-US" sz="2400" b="1" i="1" dirty="0" smtClean="0">
                <a:solidFill>
                  <a:srgbClr val="002060"/>
                </a:solidFill>
              </a:rPr>
              <a:t>D</a:t>
            </a:r>
            <a:r>
              <a:rPr lang="ru-RU" sz="2400" b="1" i="1" dirty="0" smtClean="0">
                <a:solidFill>
                  <a:srgbClr val="002060"/>
                </a:solidFill>
              </a:rPr>
              <a:t> – трапеция,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АВ и С</a:t>
            </a:r>
            <a:r>
              <a:rPr lang="en-US" sz="2400" b="1" i="1" dirty="0" smtClean="0">
                <a:solidFill>
                  <a:srgbClr val="002060"/>
                </a:solidFill>
              </a:rPr>
              <a:t>D</a:t>
            </a:r>
            <a:r>
              <a:rPr lang="ru-RU" sz="2400" b="1" i="1" dirty="0" smtClean="0">
                <a:solidFill>
                  <a:srgbClr val="002060"/>
                </a:solidFill>
              </a:rPr>
              <a:t> пересекаются в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точке М, ВС = 5 см, </a:t>
            </a:r>
            <a:r>
              <a:rPr lang="en-US" sz="2400" b="1" i="1" dirty="0" smtClean="0">
                <a:solidFill>
                  <a:srgbClr val="002060"/>
                </a:solidFill>
              </a:rPr>
              <a:t>AD</a:t>
            </a:r>
            <a:r>
              <a:rPr lang="ru-RU" sz="2400" b="1" i="1" dirty="0" smtClean="0">
                <a:solidFill>
                  <a:srgbClr val="002060"/>
                </a:solidFill>
              </a:rPr>
              <a:t> =8 см, АВ = 3,6см, </a:t>
            </a:r>
            <a:r>
              <a:rPr lang="en-US" sz="2400" b="1" i="1" dirty="0" smtClean="0">
                <a:solidFill>
                  <a:srgbClr val="002060"/>
                </a:solidFill>
              </a:rPr>
              <a:t>CD</a:t>
            </a:r>
            <a:r>
              <a:rPr lang="ru-RU" sz="2400" b="1" i="1" dirty="0" smtClean="0">
                <a:solidFill>
                  <a:srgbClr val="002060"/>
                </a:solidFill>
              </a:rPr>
              <a:t> = 3,9 см.</a:t>
            </a:r>
          </a:p>
          <a:p>
            <a:endParaRPr lang="ru-RU" sz="2400" b="1" i="1" dirty="0" smtClean="0">
              <a:solidFill>
                <a:srgbClr val="002060"/>
              </a:solidFill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Найдите  АМ и </a:t>
            </a:r>
            <a:r>
              <a:rPr lang="en-US" sz="2400" b="1" i="1" dirty="0" smtClean="0">
                <a:solidFill>
                  <a:srgbClr val="002060"/>
                </a:solidFill>
              </a:rPr>
              <a:t>MD</a:t>
            </a:r>
            <a:r>
              <a:rPr lang="ru-RU" sz="2400" b="1" i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400" b="1" i="1" dirty="0" smtClean="0">
              <a:solidFill>
                <a:srgbClr val="002060"/>
              </a:solidFill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4643438" y="3071810"/>
            <a:ext cx="4214842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501090" y="6429396"/>
            <a:ext cx="642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25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548718" cy="1847088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№ 536 (б),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Дано:    АВС, </a:t>
            </a:r>
            <a:r>
              <a:rPr lang="en-US" sz="2800" b="1" i="1" dirty="0" smtClean="0">
                <a:solidFill>
                  <a:srgbClr val="002060"/>
                </a:solidFill>
              </a:rPr>
              <a:t>BD</a:t>
            </a:r>
            <a:r>
              <a:rPr lang="ru-RU" sz="2800" b="1" i="1" dirty="0" smtClean="0">
                <a:solidFill>
                  <a:srgbClr val="002060"/>
                </a:solidFill>
              </a:rPr>
              <a:t> – биссектриса, АВ = 30, </a:t>
            </a:r>
            <a:r>
              <a:rPr lang="en-US" sz="2800" b="1" i="1" dirty="0" smtClean="0">
                <a:solidFill>
                  <a:srgbClr val="002060"/>
                </a:solidFill>
              </a:rPr>
              <a:t>AD</a:t>
            </a:r>
            <a:r>
              <a:rPr lang="ru-RU" sz="2800" b="1" i="1" dirty="0" smtClean="0">
                <a:solidFill>
                  <a:srgbClr val="002060"/>
                </a:solidFill>
              </a:rPr>
              <a:t> = 20, 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en-US" sz="2800" b="1" i="1" dirty="0" smtClean="0">
                <a:solidFill>
                  <a:srgbClr val="002060"/>
                </a:solidFill>
              </a:rPr>
              <a:t>BD</a:t>
            </a:r>
            <a:r>
              <a:rPr lang="ru-RU" sz="2800" b="1" i="1" dirty="0" smtClean="0">
                <a:solidFill>
                  <a:srgbClr val="002060"/>
                </a:solidFill>
              </a:rPr>
              <a:t> = 16 ,     </a:t>
            </a:r>
            <a:r>
              <a:rPr lang="en-US" sz="2800" b="1" i="1" dirty="0" smtClean="0">
                <a:solidFill>
                  <a:srgbClr val="002060"/>
                </a:solidFill>
              </a:rPr>
              <a:t>BDC</a:t>
            </a:r>
            <a:r>
              <a:rPr lang="ru-RU" sz="2800" b="1" i="1" dirty="0" smtClean="0">
                <a:solidFill>
                  <a:srgbClr val="002060"/>
                </a:solidFill>
              </a:rPr>
              <a:t> =      С. Найти  </a:t>
            </a:r>
            <a:r>
              <a:rPr lang="en-US" sz="2800" b="1" i="1" dirty="0" smtClean="0">
                <a:solidFill>
                  <a:srgbClr val="002060"/>
                </a:solidFill>
              </a:rPr>
              <a:t>DC</a:t>
            </a:r>
            <a:r>
              <a:rPr lang="ru-RU" sz="2800" b="1" i="1" dirty="0" smtClean="0">
                <a:solidFill>
                  <a:srgbClr val="002060"/>
                </a:solidFill>
              </a:rPr>
              <a:t>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214414" y="1142984"/>
            <a:ext cx="142876" cy="214314"/>
          </a:xfrm>
          <a:prstGeom prst="triangl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43042" y="1714488"/>
            <a:ext cx="357190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1643042" y="1571612"/>
            <a:ext cx="285752" cy="142876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143240" y="1714488"/>
            <a:ext cx="357190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143240" y="1571612"/>
            <a:ext cx="214314" cy="142876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Равнобедренный треугольник 11"/>
          <p:cNvSpPr/>
          <p:nvPr/>
        </p:nvSpPr>
        <p:spPr>
          <a:xfrm>
            <a:off x="1000100" y="2285992"/>
            <a:ext cx="2857520" cy="3571900"/>
          </a:xfrm>
          <a:prstGeom prst="triangle">
            <a:avLst>
              <a:gd name="adj" fmla="val 753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42910" y="550070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А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6050" y="1928802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В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9058" y="550070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С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17" name="Прямая соединительная линия 16"/>
          <p:cNvCxnSpPr>
            <a:stCxn id="12" idx="0"/>
          </p:cNvCxnSpPr>
          <p:nvPr/>
        </p:nvCxnSpPr>
        <p:spPr>
          <a:xfrm rot="16200000" flipH="1" flipV="1">
            <a:off x="1040577" y="3745713"/>
            <a:ext cx="3571900" cy="65245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357422" y="578645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2060"/>
                </a:solidFill>
              </a:rPr>
              <a:t>D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0" name="Дуга 19"/>
          <p:cNvSpPr/>
          <p:nvPr/>
        </p:nvSpPr>
        <p:spPr>
          <a:xfrm>
            <a:off x="2357422" y="5500702"/>
            <a:ext cx="500066" cy="714380"/>
          </a:xfrm>
          <a:prstGeom prst="arc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15288404">
            <a:off x="3584053" y="5491668"/>
            <a:ext cx="714380" cy="571504"/>
          </a:xfrm>
          <a:prstGeom prst="arc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714612" y="528638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1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86116" y="542926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2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43174" y="292893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3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71802" y="292893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FF00"/>
                </a:solidFill>
              </a:rPr>
              <a:t>4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0" y="2143116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Решение: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71934" y="2786058"/>
            <a:ext cx="46434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i="1" dirty="0" smtClean="0"/>
              <a:t>Т.к.       1 =      2, то в     </a:t>
            </a:r>
            <a:r>
              <a:rPr lang="en-US" sz="2400" b="1" i="1" dirty="0" smtClean="0"/>
              <a:t>BDC</a:t>
            </a:r>
            <a:r>
              <a:rPr lang="ru-RU" sz="2400" b="1" i="1" dirty="0" smtClean="0"/>
              <a:t> </a:t>
            </a:r>
          </a:p>
          <a:p>
            <a:pPr marL="457200" indent="-457200"/>
            <a:r>
              <a:rPr lang="ru-RU" sz="2400" b="1" i="1" dirty="0"/>
              <a:t> </a:t>
            </a:r>
            <a:r>
              <a:rPr lang="ru-RU" sz="2400" b="1" i="1" dirty="0" smtClean="0"/>
              <a:t>     </a:t>
            </a:r>
            <a:r>
              <a:rPr lang="en-US" sz="2400" b="1" i="1" dirty="0" smtClean="0"/>
              <a:t>BD = BC</a:t>
            </a:r>
            <a:r>
              <a:rPr lang="ru-RU" sz="2400" b="1" i="1" dirty="0" smtClean="0"/>
              <a:t> = 16 см.</a:t>
            </a:r>
          </a:p>
          <a:p>
            <a:pPr marL="457200" indent="-457200"/>
            <a:r>
              <a:rPr lang="ru-RU" sz="2400" b="1" i="1" dirty="0" smtClean="0"/>
              <a:t>2. Т.к. </a:t>
            </a:r>
            <a:r>
              <a:rPr lang="en-US" sz="2400" b="1" i="1" dirty="0" smtClean="0"/>
              <a:t>BD</a:t>
            </a:r>
            <a:r>
              <a:rPr lang="ru-RU" sz="2400" b="1" i="1" dirty="0" smtClean="0"/>
              <a:t> – биссектриса, то </a:t>
            </a:r>
            <a:r>
              <a:rPr lang="ru-RU" sz="2400" b="1" i="1" dirty="0"/>
              <a:t> </a:t>
            </a:r>
            <a:r>
              <a:rPr lang="ru-RU" sz="2400" b="1" i="1" dirty="0" smtClean="0"/>
              <a:t>справедливо следующее соотношение:</a:t>
            </a:r>
          </a:p>
          <a:p>
            <a:pPr marL="457200" indent="-457200"/>
            <a:endParaRPr lang="ru-RU" sz="2400" b="1" i="1" dirty="0" smtClean="0">
              <a:solidFill>
                <a:srgbClr val="002060"/>
              </a:solidFill>
            </a:endParaRPr>
          </a:p>
          <a:p>
            <a:pPr marL="457200" indent="-457200"/>
            <a:r>
              <a:rPr lang="ru-RU" sz="2400" b="1" i="1" dirty="0" smtClean="0">
                <a:solidFill>
                  <a:srgbClr val="002060"/>
                </a:solidFill>
              </a:rPr>
              <a:t>                        , 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5214942" y="3143248"/>
            <a:ext cx="3571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5214942" y="2928934"/>
            <a:ext cx="285752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072198" y="3143248"/>
            <a:ext cx="3571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6072198" y="2928934"/>
            <a:ext cx="285752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Равнобедренный треугольник 36"/>
          <p:cNvSpPr/>
          <p:nvPr/>
        </p:nvSpPr>
        <p:spPr>
          <a:xfrm>
            <a:off x="7429520" y="2857496"/>
            <a:ext cx="214314" cy="28575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4286256"/>
            <a:ext cx="14097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000636"/>
            <a:ext cx="11525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5715016"/>
            <a:ext cx="32289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TextBox 40"/>
          <p:cNvSpPr txBox="1"/>
          <p:nvPr/>
        </p:nvSpPr>
        <p:spPr>
          <a:xfrm>
            <a:off x="1785918" y="6215082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Ответ:          см</a:t>
            </a:r>
            <a:endParaRPr lang="ru-RU" sz="2400" b="1" i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6143644"/>
            <a:ext cx="5048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847088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Два треугольника называются подобными, если их углы соответственно равны и стороны одного треугольника пропорциональны  сходственным сторонам другого.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000100" y="2214554"/>
            <a:ext cx="4500594" cy="3929090"/>
          </a:xfrm>
          <a:prstGeom prst="triangle">
            <a:avLst>
              <a:gd name="adj" fmla="val 69471"/>
            </a:avLst>
          </a:prstGeom>
          <a:solidFill>
            <a:srgbClr val="B3238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6429388" y="4071942"/>
            <a:ext cx="2143140" cy="2071702"/>
          </a:xfrm>
          <a:prstGeom prst="triangle">
            <a:avLst>
              <a:gd name="adj" fmla="val 72518"/>
            </a:avLst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214414" y="578645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7620" y="242886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2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4" y="578645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72264" y="585789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4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15272" y="421481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5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15338" y="578645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6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662" y="614364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6182" y="1785926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504" y="607220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С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57950" y="614364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72264" y="628652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72396" y="364331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В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86710" y="378619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215338" y="607220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С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29652" y="6215082"/>
            <a:ext cx="320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1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0"/>
            <a:ext cx="642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4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5720" y="2143116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Cambria Math"/>
                <a:ea typeface="Cambria Math"/>
              </a:rPr>
              <a:t>∠ 1 = ∠ 4,  ∠ 2 = ∠ 5, </a:t>
            </a:r>
          </a:p>
          <a:p>
            <a:r>
              <a:rPr lang="ru-RU" sz="2000" b="1" i="1" dirty="0" smtClean="0">
                <a:solidFill>
                  <a:srgbClr val="C00000"/>
                </a:solidFill>
                <a:latin typeface="Cambria Math"/>
                <a:ea typeface="Cambria Math"/>
              </a:rPr>
              <a:t>∠ 3 = ∠ 6.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143116"/>
            <a:ext cx="33718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305800" cy="1143000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Задача № 541.</a:t>
            </a:r>
            <a:br>
              <a:rPr lang="ru-RU" sz="2400" b="1" i="1" dirty="0" smtClean="0">
                <a:solidFill>
                  <a:srgbClr val="002060"/>
                </a:solidFill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0" y="857232"/>
            <a:ext cx="8858280" cy="2786082"/>
          </a:xfrm>
          <a:prstGeom prst="horizontalScroll">
            <a:avLst>
              <a:gd name="adj" fmla="val 25000"/>
            </a:avLst>
          </a:prstGeom>
          <a:solidFill>
            <a:srgbClr val="FFCC99"/>
          </a:solidFill>
          <a:ln w="762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57224" y="1571612"/>
            <a:ext cx="8286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Дано:       АВС,       </a:t>
            </a:r>
            <a:r>
              <a:rPr lang="en-US" sz="2400" b="1" i="1" dirty="0" smtClean="0">
                <a:solidFill>
                  <a:srgbClr val="002060"/>
                </a:solidFill>
              </a:rPr>
              <a:t>DEF, AC = 4,4</a:t>
            </a:r>
            <a:r>
              <a:rPr lang="ru-RU" sz="2400" b="1" i="1" dirty="0" smtClean="0">
                <a:solidFill>
                  <a:srgbClr val="002060"/>
                </a:solidFill>
              </a:rPr>
              <a:t> см, АВ = 5,2 см,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ВС = 7,6 см,  </a:t>
            </a:r>
            <a:r>
              <a:rPr lang="en-US" sz="2400" b="1" i="1" dirty="0" smtClean="0">
                <a:solidFill>
                  <a:srgbClr val="002060"/>
                </a:solidFill>
              </a:rPr>
              <a:t>DE</a:t>
            </a:r>
            <a:r>
              <a:rPr lang="ru-RU" sz="2400" b="1" i="1" dirty="0" smtClean="0">
                <a:solidFill>
                  <a:srgbClr val="002060"/>
                </a:solidFill>
              </a:rPr>
              <a:t> = 15, 6 см, </a:t>
            </a:r>
            <a:r>
              <a:rPr lang="en-US" sz="2400" b="1" i="1" dirty="0" smtClean="0">
                <a:solidFill>
                  <a:srgbClr val="002060"/>
                </a:solidFill>
              </a:rPr>
              <a:t>DF</a:t>
            </a:r>
            <a:r>
              <a:rPr lang="ru-RU" sz="2400" b="1" i="1" dirty="0" smtClean="0">
                <a:solidFill>
                  <a:srgbClr val="002060"/>
                </a:solidFill>
              </a:rPr>
              <a:t> = 22,8 см, </a:t>
            </a:r>
            <a:r>
              <a:rPr lang="en-US" sz="2400" b="1" i="1" dirty="0" smtClean="0">
                <a:solidFill>
                  <a:srgbClr val="002060"/>
                </a:solidFill>
              </a:rPr>
              <a:t>EF</a:t>
            </a:r>
            <a:r>
              <a:rPr lang="ru-RU" sz="2400" b="1" i="1" dirty="0" smtClean="0">
                <a:solidFill>
                  <a:srgbClr val="002060"/>
                </a:solidFill>
              </a:rPr>
              <a:t> = 13,2 см, 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    А = 106  ,       В = 34  ,        Е = 106   ,         </a:t>
            </a:r>
            <a:r>
              <a:rPr lang="en-US" sz="2400" b="1" i="1" dirty="0" smtClean="0">
                <a:solidFill>
                  <a:srgbClr val="002060"/>
                </a:solidFill>
              </a:rPr>
              <a:t>F</a:t>
            </a:r>
            <a:r>
              <a:rPr lang="ru-RU" sz="2400" b="1" i="1" dirty="0" smtClean="0">
                <a:solidFill>
                  <a:srgbClr val="002060"/>
                </a:solidFill>
              </a:rPr>
              <a:t> = 40   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857356" y="1714488"/>
            <a:ext cx="285752" cy="214314"/>
          </a:xfrm>
          <a:prstGeom prst="triangle">
            <a:avLst/>
          </a:prstGeom>
          <a:solidFill>
            <a:srgbClr val="FFCC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928926" y="1714488"/>
            <a:ext cx="357190" cy="214314"/>
          </a:xfrm>
          <a:prstGeom prst="triangle">
            <a:avLst/>
          </a:prstGeom>
          <a:solidFill>
            <a:srgbClr val="FFCC99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928662" y="2643182"/>
            <a:ext cx="285752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928662" y="2428868"/>
            <a:ext cx="214314" cy="21431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285984" y="2214554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0</a:t>
            </a:r>
            <a:endParaRPr lang="ru-RU" b="1" i="1" dirty="0">
              <a:solidFill>
                <a:srgbClr val="00206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643174" y="2643182"/>
            <a:ext cx="357190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643174" y="2428868"/>
            <a:ext cx="285752" cy="21431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857620" y="221455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0</a:t>
            </a:r>
            <a:endParaRPr lang="ru-RU" b="1" i="1" dirty="0">
              <a:solidFill>
                <a:srgbClr val="00206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4286248" y="2643182"/>
            <a:ext cx="428628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286248" y="2428868"/>
            <a:ext cx="285752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715008" y="221455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0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6215074" y="2643182"/>
            <a:ext cx="500066" cy="158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6215074" y="2428868"/>
            <a:ext cx="357190" cy="214314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572396" y="228599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0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1214414" y="3714752"/>
            <a:ext cx="3643338" cy="2500330"/>
          </a:xfrm>
          <a:prstGeom prst="triangle">
            <a:avLst>
              <a:gd name="adj" fmla="val 30828"/>
            </a:avLst>
          </a:prstGeom>
          <a:solidFill>
            <a:schemeClr val="accent5">
              <a:lumMod val="75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6143636" y="4286256"/>
            <a:ext cx="2357454" cy="1857388"/>
          </a:xfrm>
          <a:prstGeom prst="triangle">
            <a:avLst>
              <a:gd name="adj" fmla="val 20909"/>
            </a:avLst>
          </a:prstGeom>
          <a:solidFill>
            <a:schemeClr val="accent4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1000100" y="614364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D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71670" y="328612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E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72000" y="614364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F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29388" y="378619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A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00760" y="6143644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B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358214" y="607220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C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071670" y="400050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106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00298" y="3929066"/>
            <a:ext cx="357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002060"/>
                </a:solidFill>
              </a:rPr>
              <a:t>0</a:t>
            </a:r>
            <a:endParaRPr lang="ru-RU" sz="1200" b="1" i="1" dirty="0">
              <a:solidFill>
                <a:srgbClr val="00206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00826" y="457200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106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29454" y="4572008"/>
            <a:ext cx="4286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002060"/>
                </a:solidFill>
              </a:rPr>
              <a:t>0</a:t>
            </a:r>
            <a:endParaRPr lang="ru-RU" sz="1200" b="1" i="1" dirty="0">
              <a:solidFill>
                <a:srgbClr val="00206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000496" y="585789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40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286248" y="5857892"/>
            <a:ext cx="714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002060"/>
                </a:solidFill>
              </a:rPr>
              <a:t>0</a:t>
            </a:r>
            <a:endParaRPr lang="ru-RU" sz="1200" b="1" i="1" dirty="0">
              <a:solidFill>
                <a:srgbClr val="00206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15074" y="578645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34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00826" y="5715016"/>
            <a:ext cx="285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002060"/>
                </a:solidFill>
              </a:rPr>
              <a:t>0</a:t>
            </a:r>
            <a:endParaRPr lang="ru-RU" sz="1200" b="1" i="1" dirty="0">
              <a:solidFill>
                <a:srgbClr val="00206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643966" y="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</a:rPr>
              <a:t>5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86874" cy="1489922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На рисунке </a:t>
            </a:r>
            <a:r>
              <a:rPr lang="en-US" sz="2800" b="1" i="1" dirty="0" smtClean="0">
                <a:solidFill>
                  <a:srgbClr val="FF0000"/>
                </a:solidFill>
              </a:rPr>
              <a:t>AN = NB, </a:t>
            </a:r>
            <a:r>
              <a:rPr lang="ru-RU" sz="2800" b="1" i="1" dirty="0" smtClean="0">
                <a:solidFill>
                  <a:srgbClr val="FF0000"/>
                </a:solidFill>
              </a:rPr>
              <a:t> СМ = 5 см, МВ = 2 см. Найдите площадь треугольника АВС, если площадь треугольника </a:t>
            </a:r>
            <a:r>
              <a:rPr lang="en-US" sz="2800" b="1" i="1" dirty="0" smtClean="0">
                <a:solidFill>
                  <a:srgbClr val="FF0000"/>
                </a:solidFill>
              </a:rPr>
              <a:t>BMN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равна 7 см   . 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142873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785918" y="1857364"/>
            <a:ext cx="5929354" cy="3643338"/>
          </a:xfrm>
          <a:prstGeom prst="triangle">
            <a:avLst>
              <a:gd name="adj" fmla="val 67135"/>
            </a:avLst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4786314" y="4143380"/>
            <a:ext cx="2214578" cy="135732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3286116" y="5357826"/>
            <a:ext cx="285752" cy="28575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6465107" y="5393545"/>
            <a:ext cx="285752" cy="214314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357290" y="521495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15272" y="521495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В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0892" y="378619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86446" y="157161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С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0" y="550070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N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3828179">
            <a:off x="5932495" y="2615615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5 см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3619064">
            <a:off x="6921571" y="460096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2 см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58214" y="6286520"/>
            <a:ext cx="785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6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00B050"/>
                </a:solidFill>
              </a:rPr>
              <a:t>Отношение площадей двух подобных треугольников равно квадрату коэффициента подобия.</a:t>
            </a:r>
            <a:endParaRPr lang="ru-RU" sz="2800" b="1" i="1" dirty="0">
              <a:solidFill>
                <a:srgbClr val="00B050"/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500034" y="2214554"/>
            <a:ext cx="1500198" cy="2786082"/>
          </a:xfrm>
          <a:prstGeom prst="triangl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928926" y="3643314"/>
            <a:ext cx="571504" cy="1285884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4929198"/>
            <a:ext cx="357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A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85736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B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492919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C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485776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A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5072074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1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321468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B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3240" y="342900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1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7554" y="485776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C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00430" y="507207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 1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43306" y="2143116"/>
            <a:ext cx="550069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Пусть треугольники АВС   и              подобны с коэффициентом подобия </a:t>
            </a:r>
            <a:r>
              <a:rPr lang="en-US" sz="2400" b="1" i="1" dirty="0" smtClean="0"/>
              <a:t>k</a:t>
            </a:r>
            <a:r>
              <a:rPr lang="ru-RU" sz="2400" b="1" i="1" dirty="0" smtClean="0"/>
              <a:t>. </a:t>
            </a:r>
          </a:p>
          <a:p>
            <a:r>
              <a:rPr lang="ru-RU" sz="2400" b="1" i="1" dirty="0" smtClean="0"/>
              <a:t>Т.к.       А =      А  , то </a:t>
            </a:r>
          </a:p>
          <a:p>
            <a:r>
              <a:rPr lang="ru-RU" sz="2400" b="1" i="1" dirty="0" smtClean="0"/>
              <a:t>                               , 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                    </a:t>
            </a:r>
          </a:p>
          <a:p>
            <a:r>
              <a:rPr lang="ru-RU" sz="2400" b="1" i="1" dirty="0" smtClean="0"/>
              <a:t>                   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  поэтому                    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  </a:t>
            </a:r>
          </a:p>
          <a:p>
            <a:endParaRPr lang="ru-RU" sz="2400" b="1" i="1" dirty="0" smtClean="0"/>
          </a:p>
          <a:p>
            <a:r>
              <a:rPr lang="ru-RU" sz="2400" b="1" i="1" dirty="0" smtClean="0"/>
              <a:t>                                 </a:t>
            </a:r>
            <a:endParaRPr lang="ru-RU" sz="2400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2214554"/>
            <a:ext cx="36671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2214554"/>
            <a:ext cx="3190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900" y="2214554"/>
            <a:ext cx="2333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4286248" y="3214686"/>
            <a:ext cx="3571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4286248" y="3071810"/>
            <a:ext cx="285752" cy="1428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214942" y="3214686"/>
            <a:ext cx="28575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5214942" y="3000372"/>
            <a:ext cx="285752" cy="214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643570" y="300037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1 </a:t>
            </a:r>
            <a:endParaRPr lang="ru-RU" b="1" i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3357562"/>
            <a:ext cx="22288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4071942"/>
            <a:ext cx="14001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3357562"/>
            <a:ext cx="12763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86380" y="5000636"/>
            <a:ext cx="10763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Дуга 33"/>
          <p:cNvSpPr/>
          <p:nvPr/>
        </p:nvSpPr>
        <p:spPr>
          <a:xfrm>
            <a:off x="285720" y="4572008"/>
            <a:ext cx="714380" cy="785818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Дуга 34"/>
          <p:cNvSpPr/>
          <p:nvPr/>
        </p:nvSpPr>
        <p:spPr>
          <a:xfrm>
            <a:off x="2643174" y="4714884"/>
            <a:ext cx="714380" cy="357190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8286776" y="6286520"/>
            <a:ext cx="857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7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86874" cy="2071702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00B050"/>
                </a:solidFill>
              </a:rPr>
              <a:t>На рисунке СА  </a:t>
            </a:r>
            <a:r>
              <a:rPr lang="en-US" sz="2800" b="1" i="1" dirty="0" smtClean="0">
                <a:solidFill>
                  <a:srgbClr val="00B050"/>
                </a:solidFill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= А</a:t>
            </a:r>
            <a:r>
              <a:rPr lang="en-US" sz="2800" b="1" i="1" dirty="0" smtClean="0">
                <a:solidFill>
                  <a:srgbClr val="00B050"/>
                </a:solidFill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 А  = А</a:t>
            </a:r>
            <a:r>
              <a:rPr lang="en-US" sz="2800" b="1" i="1" dirty="0" smtClean="0">
                <a:solidFill>
                  <a:srgbClr val="00B050"/>
                </a:solidFill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 А  = А </a:t>
            </a:r>
            <a:r>
              <a:rPr lang="en-US" sz="2800" b="1" i="1" dirty="0" smtClean="0">
                <a:solidFill>
                  <a:srgbClr val="00B050"/>
                </a:solidFill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А  ,  А</a:t>
            </a:r>
            <a:r>
              <a:rPr lang="en-US" sz="2800" b="1" i="1" dirty="0" smtClean="0">
                <a:solidFill>
                  <a:srgbClr val="00B050"/>
                </a:solidFill>
              </a:rPr>
              <a:t>  </a:t>
            </a:r>
            <a:r>
              <a:rPr lang="ru-RU" sz="2800" b="1" i="1" dirty="0" smtClean="0">
                <a:solidFill>
                  <a:srgbClr val="00B050"/>
                </a:solidFill>
              </a:rPr>
              <a:t>В     </a:t>
            </a:r>
            <a:r>
              <a:rPr lang="en-US" sz="2800" b="1" i="1" dirty="0" smtClean="0">
                <a:solidFill>
                  <a:srgbClr val="00B050"/>
                </a:solidFill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А </a:t>
            </a:r>
            <a:r>
              <a:rPr lang="en-US" sz="2800" b="1" i="1" dirty="0" smtClean="0">
                <a:solidFill>
                  <a:srgbClr val="00B050"/>
                </a:solidFill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В       А  В  </a:t>
            </a:r>
            <a:r>
              <a:rPr lang="en-US" sz="2800" b="1" i="1" dirty="0" smtClean="0">
                <a:solidFill>
                  <a:srgbClr val="00B050"/>
                </a:solidFill>
              </a:rPr>
              <a:t>    </a:t>
            </a:r>
            <a:br>
              <a:rPr lang="en-US" sz="2800" b="1" i="1" dirty="0" smtClean="0">
                <a:solidFill>
                  <a:srgbClr val="00B050"/>
                </a:solidFill>
              </a:rPr>
            </a:br>
            <a:r>
              <a:rPr lang="ru-RU" sz="2800" b="1" i="1" dirty="0" smtClean="0">
                <a:solidFill>
                  <a:srgbClr val="00B050"/>
                </a:solidFill>
              </a:rPr>
              <a:t> А </a:t>
            </a:r>
            <a:r>
              <a:rPr lang="en-US" sz="2800" b="1" i="1" dirty="0" smtClean="0">
                <a:solidFill>
                  <a:srgbClr val="00B050"/>
                </a:solidFill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В   , СВ </a:t>
            </a:r>
            <a:r>
              <a:rPr lang="en-US" sz="2800" b="1" i="1" dirty="0" smtClean="0">
                <a:solidFill>
                  <a:srgbClr val="00B050"/>
                </a:solidFill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= 12 см, </a:t>
            </a:r>
            <a:r>
              <a:rPr lang="en-US" sz="2800" b="1" i="1" dirty="0" smtClean="0">
                <a:solidFill>
                  <a:srgbClr val="00B050"/>
                </a:solidFill>
              </a:rPr>
              <a:t>  S</a:t>
            </a:r>
            <a:r>
              <a:rPr lang="ru-RU" sz="2800" b="1" i="1" dirty="0" smtClean="0">
                <a:solidFill>
                  <a:srgbClr val="00B050"/>
                </a:solidFill>
              </a:rPr>
              <a:t>         </a:t>
            </a:r>
            <a:r>
              <a:rPr lang="en-US" sz="2800" b="1" i="1" dirty="0" smtClean="0">
                <a:solidFill>
                  <a:srgbClr val="00B050"/>
                </a:solidFill>
              </a:rPr>
              <a:t> </a:t>
            </a:r>
            <a:r>
              <a:rPr lang="ru-RU" sz="2800" b="1" i="1" dirty="0" smtClean="0">
                <a:solidFill>
                  <a:srgbClr val="00B050"/>
                </a:solidFill>
              </a:rPr>
              <a:t>= 32 см    .   Найдите: </a:t>
            </a:r>
            <a:br>
              <a:rPr lang="ru-RU" sz="2800" b="1" i="1" dirty="0" smtClean="0">
                <a:solidFill>
                  <a:srgbClr val="00B050"/>
                </a:solidFill>
              </a:rPr>
            </a:br>
            <a:r>
              <a:rPr lang="ru-RU" sz="2800" b="1" i="1" dirty="0" smtClean="0">
                <a:solidFill>
                  <a:srgbClr val="00B050"/>
                </a:solidFill>
              </a:rPr>
              <a:t>а) В  В   ,  </a:t>
            </a:r>
            <a:br>
              <a:rPr lang="ru-RU" sz="2800" b="1" i="1" dirty="0" smtClean="0">
                <a:solidFill>
                  <a:srgbClr val="00B050"/>
                </a:solidFill>
              </a:rPr>
            </a:br>
            <a:r>
              <a:rPr lang="ru-RU" sz="2800" b="1" i="1" dirty="0" smtClean="0">
                <a:solidFill>
                  <a:srgbClr val="00B050"/>
                </a:solidFill>
              </a:rPr>
              <a:t>б) В  В </a:t>
            </a:r>
            <a:br>
              <a:rPr lang="ru-RU" sz="2800" b="1" i="1" dirty="0" smtClean="0">
                <a:solidFill>
                  <a:srgbClr val="00B050"/>
                </a:solidFill>
              </a:rPr>
            </a:br>
            <a:r>
              <a:rPr lang="ru-RU" sz="2800" b="1" i="1" dirty="0" smtClean="0">
                <a:solidFill>
                  <a:srgbClr val="00B050"/>
                </a:solidFill>
              </a:rPr>
              <a:t>в) </a:t>
            </a:r>
            <a:r>
              <a:rPr lang="en-US" sz="2800" b="1" i="1" dirty="0" smtClean="0">
                <a:solidFill>
                  <a:srgbClr val="00B050"/>
                </a:solidFill>
              </a:rPr>
              <a:t>S       </a:t>
            </a:r>
            <a:r>
              <a:rPr lang="ru-RU" sz="2800" b="1" i="1" dirty="0" smtClean="0">
                <a:solidFill>
                  <a:srgbClr val="00B050"/>
                </a:solidFill>
              </a:rPr>
              <a:t> </a:t>
            </a:r>
            <a:endParaRPr lang="ru-RU" sz="2800" b="1" i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4546" y="64291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1 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64291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1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64291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2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64291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2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64291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3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64291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3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64291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4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3570" y="64291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1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00760" y="64291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1</a:t>
            </a:r>
            <a:endParaRPr lang="ru-RU" b="1" i="1" dirty="0">
              <a:solidFill>
                <a:srgbClr val="00B050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11" idx="3"/>
          </p:cNvCxnSpPr>
          <p:nvPr/>
        </p:nvCxnSpPr>
        <p:spPr>
          <a:xfrm flipV="1">
            <a:off x="6357950" y="500042"/>
            <a:ext cx="1588" cy="32754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 flipH="1" flipV="1">
            <a:off x="6251587" y="678637"/>
            <a:ext cx="356396" cy="79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715140" y="64291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2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72330" y="64291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2</a:t>
            </a:r>
            <a:endParaRPr lang="ru-RU" b="1" i="1" dirty="0">
              <a:solidFill>
                <a:srgbClr val="00B050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 flipH="1" flipV="1">
            <a:off x="7250925" y="678637"/>
            <a:ext cx="357190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7322363" y="678637"/>
            <a:ext cx="357190" cy="1588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715272" y="71435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 3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143900" y="71435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3</a:t>
            </a:r>
            <a:endParaRPr lang="ru-RU" b="1" i="1" dirty="0">
              <a:solidFill>
                <a:srgbClr val="00B050"/>
              </a:solidFill>
            </a:endParaRPr>
          </a:p>
        </p:txBody>
      </p:sp>
      <p:cxnSp>
        <p:nvCxnSpPr>
          <p:cNvPr id="29" name="Прямая соединительная линия 28"/>
          <p:cNvCxnSpPr>
            <a:stCxn id="27" idx="3"/>
          </p:cNvCxnSpPr>
          <p:nvPr/>
        </p:nvCxnSpPr>
        <p:spPr>
          <a:xfrm flipV="1">
            <a:off x="8501090" y="500042"/>
            <a:ext cx="1588" cy="39898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8359008" y="714356"/>
            <a:ext cx="427834" cy="79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57158" y="107154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4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4348" y="107154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4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00166" y="107154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4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14678" y="1000108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B050"/>
                </a:solidFill>
              </a:rPr>
              <a:t>A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57554" y="1142984"/>
            <a:ext cx="285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00B050"/>
                </a:solidFill>
              </a:rPr>
              <a:t>4</a:t>
            </a:r>
            <a:endParaRPr lang="ru-RU" sz="1200" b="1" i="1" dirty="0">
              <a:solidFill>
                <a:srgbClr val="00B05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500430" y="100010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B050"/>
                </a:solidFill>
              </a:rPr>
              <a:t>B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14744" y="1142984"/>
            <a:ext cx="21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00B050"/>
                </a:solidFill>
              </a:rPr>
              <a:t>4</a:t>
            </a:r>
            <a:endParaRPr lang="ru-RU" sz="1200" b="1" i="1" dirty="0">
              <a:solidFill>
                <a:srgbClr val="00B05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57620" y="1000108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B050"/>
                </a:solidFill>
              </a:rPr>
              <a:t>C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14942" y="85723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2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2910" y="142873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1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71538" y="142873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2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2910" y="178592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2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00100" y="178592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00B050"/>
                </a:solidFill>
              </a:rPr>
              <a:t>4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2910" y="2143116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B050"/>
                </a:solidFill>
              </a:rPr>
              <a:t>A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5786" y="2285992"/>
            <a:ext cx="285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00B050"/>
                </a:solidFill>
              </a:rPr>
              <a:t>3</a:t>
            </a:r>
            <a:endParaRPr lang="ru-RU" sz="1200" b="1" i="1" dirty="0">
              <a:solidFill>
                <a:srgbClr val="00B05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28662" y="214311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B050"/>
                </a:solidFill>
              </a:rPr>
              <a:t>B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71538" y="2285992"/>
            <a:ext cx="3571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00B050"/>
                </a:solidFill>
              </a:rPr>
              <a:t>3</a:t>
            </a:r>
            <a:endParaRPr lang="ru-RU" sz="1200" b="1" i="1" dirty="0">
              <a:solidFill>
                <a:srgbClr val="00B05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14414" y="2143116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B050"/>
                </a:solidFill>
              </a:rPr>
              <a:t>C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1714480" y="5429264"/>
            <a:ext cx="7143800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1714480" y="1785926"/>
            <a:ext cx="6643734" cy="364333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16200000" flipH="1">
            <a:off x="2500298" y="4714884"/>
            <a:ext cx="1428760" cy="8572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6200000" flipH="1">
            <a:off x="3607587" y="4179099"/>
            <a:ext cx="2000264" cy="12144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16200000" flipH="1">
            <a:off x="4643438" y="3786190"/>
            <a:ext cx="2643206" cy="15001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5786446" y="3286124"/>
            <a:ext cx="3214710" cy="17859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357290" y="521495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C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357422" y="428625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A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571736" y="442913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1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71868" y="364331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A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786182" y="378619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2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714876" y="300037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A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929190" y="321468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3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000760" y="235743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A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215074" y="257174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4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928926" y="535782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B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43240" y="564357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1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643438" y="5429264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B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857752" y="564357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2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143636" y="5357826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B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357950" y="557214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3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715272" y="5357826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B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929586" y="557214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4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8643966" y="6357958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8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071546"/>
            <a:ext cx="2286016" cy="95410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∠</a:t>
            </a:r>
            <a:r>
              <a:rPr lang="en-US" sz="28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A  =      D,</a:t>
            </a:r>
          </a:p>
          <a:p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1071546"/>
            <a:ext cx="4203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∠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00174"/>
            <a:ext cx="11095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∠ C = 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1500174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∠ F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357686" y="1071546"/>
            <a:ext cx="3286148" cy="9541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    ABC  </a:t>
            </a:r>
            <a:r>
              <a:rPr lang="en-US" sz="28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∾        DEF</a:t>
            </a:r>
          </a:p>
          <a:p>
            <a:r>
              <a:rPr lang="en-US" sz="28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(</a:t>
            </a:r>
            <a:r>
              <a:rPr lang="ru-RU" sz="2800" b="1" i="1" dirty="0" smtClean="0">
                <a:solidFill>
                  <a:srgbClr val="002060"/>
                </a:solidFill>
                <a:latin typeface="Cambria Math"/>
                <a:ea typeface="Cambria Math"/>
              </a:rPr>
              <a:t>по двум  углам )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429124" y="1142984"/>
            <a:ext cx="285752" cy="285752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6143636" y="1142984"/>
            <a:ext cx="285752" cy="285752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2786050" y="1357298"/>
            <a:ext cx="1500198" cy="428628"/>
          </a:xfrm>
          <a:prstGeom prst="rightArrow">
            <a:avLst>
              <a:gd name="adj1" fmla="val 50000"/>
              <a:gd name="adj2" fmla="val 8851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714348" y="3714752"/>
            <a:ext cx="3786214" cy="1643074"/>
          </a:xfrm>
          <a:prstGeom prst="triangle">
            <a:avLst>
              <a:gd name="adj" fmla="val 71467"/>
            </a:avLst>
          </a:prstGeom>
          <a:solidFill>
            <a:srgbClr val="FFFF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5500694" y="4572008"/>
            <a:ext cx="2714644" cy="785818"/>
          </a:xfrm>
          <a:prstGeom prst="triangle">
            <a:avLst>
              <a:gd name="adj" fmla="val 72924"/>
            </a:avLst>
          </a:prstGeom>
          <a:solidFill>
            <a:srgbClr val="FFC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71472" y="142852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ПЕРВЫЙ ПРИЗНАК ПОДОБИЯ ТРЕУГОЛЬНИКОВ: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514351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А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71802" y="328612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В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00562" y="500063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С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01024" y="528638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F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86380" y="5286388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D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15206" y="4071942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E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20" name="Дуга 19"/>
          <p:cNvSpPr/>
          <p:nvPr/>
        </p:nvSpPr>
        <p:spPr>
          <a:xfrm>
            <a:off x="785786" y="5072074"/>
            <a:ext cx="928694" cy="571504"/>
          </a:xfrm>
          <a:prstGeom prst="arc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>
            <a:off x="5786446" y="5072074"/>
            <a:ext cx="785818" cy="571504"/>
          </a:xfrm>
          <a:prstGeom prst="arc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16041110">
            <a:off x="3849674" y="5109215"/>
            <a:ext cx="816281" cy="477435"/>
          </a:xfrm>
          <a:prstGeom prst="arc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16200000">
            <a:off x="3679025" y="5036355"/>
            <a:ext cx="1000132" cy="642942"/>
          </a:xfrm>
          <a:prstGeom prst="arc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15666222">
            <a:off x="7924063" y="5148236"/>
            <a:ext cx="368234" cy="419180"/>
          </a:xfrm>
          <a:prstGeom prst="arc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15974341">
            <a:off x="7772691" y="5018304"/>
            <a:ext cx="528100" cy="679043"/>
          </a:xfrm>
          <a:prstGeom prst="arc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8643966" y="6286520"/>
            <a:ext cx="500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9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1065</TotalTime>
  <Words>1055</Words>
  <Application>Microsoft Office PowerPoint</Application>
  <PresentationFormat>Экран (4:3)</PresentationFormat>
  <Paragraphs>455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Слайд 1</vt:lpstr>
      <vt:lpstr>Установите: какие из отрезков  являются пропорциональными и составьте пропорции.</vt:lpstr>
      <vt:lpstr>№ 536 (б), Дано:    АВС, BD – биссектриса, АВ = 30, AD = 20,  BD = 16 ,     BDC =      С. Найти  DC.</vt:lpstr>
      <vt:lpstr>Два треугольника называются подобными, если их углы соответственно равны и стороны одного треугольника пропорциональны  сходственным сторонам другого.</vt:lpstr>
      <vt:lpstr>Задача № 541. </vt:lpstr>
      <vt:lpstr>На рисунке AN = NB,  СМ = 5 см, МВ = 2 см. Найдите площадь треугольника АВС, если площадь треугольника BMN  равна 7 см   . </vt:lpstr>
      <vt:lpstr>Отношение площадей двух подобных треугольников равно квадрату коэффициента подобия.</vt:lpstr>
      <vt:lpstr>На рисунке СА   = А  А  = А  А  = А  А  ,  А  В      А  В       А  В        А  В   , СВ  = 12 см,   S          = 32 см    .   Найдите:  а) В  В   ,   б) В  В  в) S        </vt:lpstr>
      <vt:lpstr>Слайд 9</vt:lpstr>
      <vt:lpstr>№ 550. По данным рисунков найдите   х   и  у.</vt:lpstr>
      <vt:lpstr>№ 551(а)</vt:lpstr>
      <vt:lpstr>Дан треугольник KMN. Через точку О на стороне KN и точку Р на стороне КМ проведена прямая, причем ОР   ⃦  MN. 1) Докажите, что    KMN ∾    КРО,  2) Найдите  длину отрезка ОР, если известно, что     MN = 20, РК = 12, КМ = 16; 3) Найдите периметр треугольника  ОРК, если     NK = 24, ОК = 18, периметр      MNK = 60. </vt:lpstr>
      <vt:lpstr>Дана трапеция OKMN . Боковые стороны продолжены до пересечения  в точке S. 1) Докажите, что       SON  ∾      SKM. 2) Найдите основание ON, если :   а) SK = 8, ОК = 4, КМ = 18;   б) MS = 14, MN = 7, КМ = 12. </vt:lpstr>
      <vt:lpstr>Слайд 14</vt:lpstr>
      <vt:lpstr>№ 553 (а)</vt:lpstr>
      <vt:lpstr>Слайд 16</vt:lpstr>
      <vt:lpstr>Самостоятельная  работа</vt:lpstr>
      <vt:lpstr>№ 558 Прямые a и b пересечены параллельными  прямыми АА   ,  ВВ    ,СС    ,  причем точки А,  В,   С  - лежат на прямой а,   а точки  А    , В   , С     - на прямой b. Докажите, что:</vt:lpstr>
      <vt:lpstr>Слайд 19</vt:lpstr>
      <vt:lpstr>Третий признак подобия треугольников:</vt:lpstr>
      <vt:lpstr>Докажите, что два прямоугольных треугольника подобны, если: а)  катеты одного из них пропорциональны катетам другого; б)  гипотенуза и катет одного  треугольника пропорциональны          гипотенузе и катету другого. </vt:lpstr>
      <vt:lpstr>На рисунке ОА = 6 см, АС = 15 см, ОВ = 7 см,  BD = 11 см. Найдите DC. </vt:lpstr>
      <vt:lpstr>На рисунке ОА = 15 см, OD = 5 см, CO : OB = 1 : 3, AB + CD = 24 см. Найдите АВ и CD.</vt:lpstr>
      <vt:lpstr>Слайд 24</vt:lpstr>
      <vt:lpstr>№ 554</vt:lpstr>
    </vt:vector>
  </TitlesOfParts>
  <Company>МОУ М-Курганская ОСОШ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Подобные  треугольники.</dc:title>
  <dc:creator>user</dc:creator>
  <cp:lastModifiedBy>user</cp:lastModifiedBy>
  <cp:revision>135</cp:revision>
  <dcterms:created xsi:type="dcterms:W3CDTF">2010-08-09T14:11:29Z</dcterms:created>
  <dcterms:modified xsi:type="dcterms:W3CDTF">2011-04-20T09:07:55Z</dcterms:modified>
</cp:coreProperties>
</file>