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86" r:id="rId2"/>
    <p:sldMasterId id="2147483710" r:id="rId3"/>
    <p:sldMasterId id="2147483722" r:id="rId4"/>
    <p:sldMasterId id="2147483734" r:id="rId5"/>
  </p:sldMasterIdLst>
  <p:sldIdLst>
    <p:sldId id="264" r:id="rId6"/>
    <p:sldId id="268" r:id="rId7"/>
    <p:sldId id="265" r:id="rId8"/>
    <p:sldId id="266" r:id="rId9"/>
    <p:sldId id="270" r:id="rId10"/>
    <p:sldId id="267" r:id="rId11"/>
    <p:sldId id="257" r:id="rId12"/>
    <p:sldId id="256" r:id="rId13"/>
    <p:sldId id="272" r:id="rId14"/>
    <p:sldId id="260" r:id="rId15"/>
    <p:sldId id="261" r:id="rId16"/>
    <p:sldId id="262" r:id="rId17"/>
    <p:sldId id="258" r:id="rId18"/>
    <p:sldId id="263" r:id="rId19"/>
    <p:sldId id="274" r:id="rId20"/>
    <p:sldId id="273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9900"/>
    <a:srgbClr val="46593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2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09D18C6-EE1F-4D34-86DC-86B6763FA51A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7408286-DC76-4D0D-8072-9C00F6ACB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30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112EC-D123-4E4F-993E-42083FD7A4D7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FA088-D585-46C6-8EA4-E1C4A4F38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4" y="274641"/>
            <a:ext cx="1777471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ED7E6-743C-42B4-9C85-606674053340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899E1-49BF-47D6-9C3F-A46A48931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251DD-A331-417E-B06A-55691B0EA1ED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1C1EBD1-30C0-4D09-A806-2A9896AB4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4F246-5B7D-4CF3-91D5-95FD781DB3BF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E7541-05FB-4F35-9E06-63E46098F7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C4757-A6F8-4C7D-969A-EAA885C0D358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D7983-A349-452F-9DA2-02882B765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2CE48-05C3-47E9-8A1D-160B5BFD7DFC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F95C9-8866-4797-B507-5CFF91C9C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8DF8C-5D9C-4E5A-B339-B8F0785B560D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E46FB-A181-48AB-A4C6-89D451AA1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5631A-71CD-4869-8C95-68526F72E39D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EF9E4-5C4F-4C8D-A87D-B31D460E3F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CEF5F-9993-4722-8E70-2785D7FFA0F3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512D3-49E5-44CE-9E95-73E55DD55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2B77E-675B-4732-A14A-4DEF0883DD9E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933B6-BE6C-42A3-85E0-D0C590DED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4E69E-C4FB-44BE-B637-7468AFA1108E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78CEB-E8E6-4088-8518-B3CBD36919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5C22B-EFA9-4FDD-8ED7-09429F86853B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45055-8FF6-4DAD-A4B4-F5061797B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700A1-6A51-4736-A20D-FAFD5B2FEDF4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4A374-1F9D-4297-92F1-35CDB2B02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4B9E2-725B-4FA0-93D2-2E81153B46A9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B1055-3D62-4B1D-ACAE-76AA4949CD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9F30D55E-5C8F-4713-9CA0-43DA6DA6A35E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52D462EA-B7E2-4096-BF47-D8D58F7586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4FA428-81CC-43E3-9585-238EB74A5204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A9548D-3A4C-4D25-8600-34EEEF4BD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36041008-0894-4A1B-9A7C-493FD03ADA93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B2B1D69F-48CC-48D3-900A-81AA22064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8C080AC-7841-4925-B559-94346AFE7161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338CE3-8200-4D96-8182-8FB9D34B9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9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60E312-6BDF-42AD-A33A-02AD83CEAC7E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6C356A-EAC3-49E3-A850-3152858A6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4B8767-697D-40B1-B849-8614EBF979C3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961D63-CF47-4247-9D33-74636843F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67666-63BD-49A9-B3C5-8DE66BE8CCEC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6FF81-A30C-401B-9AF5-F0FB6FF68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918B2F-9423-4E8C-98F0-1C3CBD4B5B9A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F34262-9078-4D93-9AF4-2807CE995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CF32D2D6-56D0-45E5-8615-066985005733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1F5A5CD7-DC16-4395-8F48-7D650BBD8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6C5E5393-3FF8-461C-B00F-60D6FF05FC6E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FF9217F9-5DF3-470B-8725-913DAB1009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A3117-EC87-4E36-8813-E9B5A5DB2F4D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8FA5E-BF3D-4B04-96AC-3515162C4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C6C6D-3042-4B45-9CF1-1657B50154E4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F2B55-9B0C-4BEA-98DA-5F384CEA2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3D68E539-8CDD-4A8B-9324-C3F8121AC945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0BC7611E-B5F3-4B99-81A6-CA79B0BEE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967EC5B-E229-4574-B788-5BA9D8BC5AA8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48A4C4-EF4E-4329-B703-2404D6E75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E8F94F9C-CEDA-4ABC-87C2-3BD4AFDD6A26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E62C0E48-2DF5-4583-A4E9-8F7DC63C2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BADDC6-9CAD-4D97-89F8-70E61C2E2EFC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7BF5A2-8B8A-43FA-9D10-E23BE80F5C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9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84248A8-6D44-4DFF-8C87-996A3A6D4455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F57875-2DB9-40E9-8C2C-547A66F2B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355EE0-075C-4C69-B829-008FD79AB4A0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1CEC78-7341-425D-8F43-23B0E995D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9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2F5F5B-B9E2-49E9-918A-E8652583C10A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B852CEA-CBC1-4ABA-94F2-E2B6861E0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F2E14-BC41-4064-B0E5-89A3D6BB00A2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67DDB-2C2C-4A68-8993-8EC093CBC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9A4A9884-150A-431C-AAB0-73D0E3E3A22C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74B3442C-5293-4D64-B901-723DFE0362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8AA88F18-F93E-408F-B6AE-960B4AE08B5F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FEC749CC-21CF-48EF-A7CC-C519635085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A77B3-9839-4460-B231-B2DF82AE932A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1AE9E-7F13-4E73-A52D-58CDA40B1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2E2CA-85B8-458D-8078-F1A370082080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610D0-A54F-43E0-8FA3-DFE79AC49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E9FE1F-E742-45BC-AEC8-C49C3FDB93D6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6D050F5-C61A-439E-A00F-FF6CE0C9B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6055D-643C-47A7-A3BF-DF8D68EC9D85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36F9A-FB5C-4861-99A8-5626CFC9B2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1CE7C4-B489-488C-B3A5-385B6E8AC773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6C9193-A799-4A19-9BD8-F5674120C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4F295-1118-4D9B-93F0-9C992ED9421F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20CF1-30FC-443D-9D2D-95BA82EDF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C4FEE-0E03-488F-B293-BCA9A73DF89B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F978A-5D87-4A8F-9823-AE9447DC3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1444295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444295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8E766C-CB36-49E3-BD98-A2FE3E465850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C95B12-DA06-44AB-9F00-4CF0539AF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9BE6E-5C7F-4129-9671-0B995637F462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1EC98-D0F6-4CAE-9253-885CC56B5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4A0EA6-2A56-4FE7-B24F-F85C51361FA9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E0779C-EA3C-455E-A16E-83A364F53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0BD14-E30C-4A3F-B4CB-777EC259F10A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95966-2D2B-4B60-9C45-62C7039CC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0EE993-D707-4CAE-A7BC-2630AACC029B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24125D5-0217-4B3F-B047-0DCFD7FCAB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6893A-D4BE-4B89-9606-BBCCE9C76CC3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20406-BFC9-428F-A78C-A5E7C53311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2F2DC-7626-4D36-B5BC-4A252E3A3DCF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67EBC-F301-47B8-939F-6D570F810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1BB4DBC-7CC9-4235-9550-B396CE2933E4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6DF965-0085-48A9-9872-F6515696C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04FC1-AFEB-4C69-B424-FDC41FEFC80A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98431-925B-45CC-99F7-2EDD61055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501061-EAAF-40C3-9A09-118088BFBA57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F9A292F-F443-4E74-A732-5479B01AD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3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ED36DB-88BF-4C85-844F-EFFD8E65D338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D20DDF7-14BD-402F-96DE-9235C0048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3" y="5791254"/>
            <a:ext cx="3402315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9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4B1BCD1-836E-463A-B256-17DD3707353D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5195B1C-B4EF-4C77-A8A0-35730657B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69" r:id="rId2"/>
    <p:sldLayoutId id="2147483791" r:id="rId3"/>
    <p:sldLayoutId id="2147483792" r:id="rId4"/>
    <p:sldLayoutId id="2147483793" r:id="rId5"/>
    <p:sldLayoutId id="2147483794" r:id="rId6"/>
    <p:sldLayoutId id="2147483768" r:id="rId7"/>
    <p:sldLayoutId id="2147483795" r:id="rId8"/>
    <p:sldLayoutId id="2147483796" r:id="rId9"/>
    <p:sldLayoutId id="2147483767" r:id="rId10"/>
    <p:sldLayoutId id="21474837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316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7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839A6FE-929A-4DE5-8366-6ACD404564C3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965F9FA8-B6E0-41E0-9AA6-85476B3ED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76" r:id="rId2"/>
    <p:sldLayoutId id="2147483798" r:id="rId3"/>
    <p:sldLayoutId id="2147483775" r:id="rId4"/>
    <p:sldLayoutId id="2147483774" r:id="rId5"/>
    <p:sldLayoutId id="2147483773" r:id="rId6"/>
    <p:sldLayoutId id="2147483772" r:id="rId7"/>
    <p:sldLayoutId id="2147483799" r:id="rId8"/>
    <p:sldLayoutId id="2147483800" r:id="rId9"/>
    <p:sldLayoutId id="2147483771" r:id="rId10"/>
    <p:sldLayoutId id="21474837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6D3AC72-55E1-4772-BE31-4CED9D295E3F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9768DE9E-539D-47CA-A6EE-2641442A0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60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779" r:id="rId7"/>
    <p:sldLayoutId id="2147483807" r:id="rId8"/>
    <p:sldLayoutId id="2147483808" r:id="rId9"/>
    <p:sldLayoutId id="2147483778" r:id="rId10"/>
    <p:sldLayoutId id="2147483777" r:id="rId11"/>
  </p:sldLayoutIdLst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D5CA802-5238-462A-996F-DB1116B84417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8FE3B28D-A45E-4C89-85A2-22DCF96FA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789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782" r:id="rId7"/>
    <p:sldLayoutId id="2147483815" r:id="rId8"/>
    <p:sldLayoutId id="2147483816" r:id="rId9"/>
    <p:sldLayoutId id="2147483781" r:id="rId10"/>
    <p:sldLayoutId id="2147483780" r:id="rId11"/>
  </p:sldLayoutIdLst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0183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5A4166D-BC32-4645-B6D7-7DF39296349D}" type="datetimeFigureOut">
              <a:rPr lang="ru-RU"/>
              <a:pPr>
                <a:defRPr/>
              </a:pPr>
              <a:t>26.04.2011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6F06DDA-2BFC-4479-B68B-9D5CA95072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789" r:id="rId2"/>
    <p:sldLayoutId id="2147483818" r:id="rId3"/>
    <p:sldLayoutId id="2147483788" r:id="rId4"/>
    <p:sldLayoutId id="2147483787" r:id="rId5"/>
    <p:sldLayoutId id="2147483786" r:id="rId6"/>
    <p:sldLayoutId id="2147483819" r:id="rId7"/>
    <p:sldLayoutId id="2147483785" r:id="rId8"/>
    <p:sldLayoutId id="2147483820" r:id="rId9"/>
    <p:sldLayoutId id="2147483784" r:id="rId10"/>
    <p:sldLayoutId id="214748378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813" y="1000125"/>
            <a:ext cx="7858125" cy="3292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atin typeface="+mn-lt"/>
              </a:rPr>
              <a:t>Д/З  § 4.3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Тема прошлого урока: </a:t>
            </a:r>
            <a:r>
              <a:rPr lang="ru-RU" sz="4400" b="1" dirty="0">
                <a:solidFill>
                  <a:srgbClr val="FF0000"/>
                </a:solidFill>
                <a:latin typeface="+mn-lt"/>
              </a:rPr>
              <a:t>«Биологическая классификация»</a:t>
            </a:r>
            <a:endParaRPr lang="ru-RU" sz="4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6516688" y="4941888"/>
            <a:ext cx="19446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chemeClr val="hlink"/>
                </a:solidFill>
                <a:cs typeface="Arial" charset="0"/>
              </a:rPr>
              <a:t>Учитель</a:t>
            </a:r>
          </a:p>
          <a:p>
            <a:r>
              <a:rPr lang="ru-RU">
                <a:solidFill>
                  <a:schemeClr val="hlink"/>
                </a:solidFill>
                <a:cs typeface="Arial" charset="0"/>
              </a:rPr>
              <a:t>химии и биологии </a:t>
            </a:r>
          </a:p>
          <a:p>
            <a:r>
              <a:rPr lang="ru-RU">
                <a:solidFill>
                  <a:schemeClr val="hlink"/>
                </a:solidFill>
                <a:cs typeface="Arial" charset="0"/>
              </a:rPr>
              <a:t>Сухомлинова Т.В.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132138" y="620713"/>
            <a:ext cx="331311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>
                <a:solidFill>
                  <a:schemeClr val="hlink"/>
                </a:solidFill>
                <a:cs typeface="Arial" charset="0"/>
              </a:rPr>
              <a:t>М О У   М а т в е е в о  –  К у р г а н с к а я    о (с) о 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Рисунок 2" descr="p0123.gif"/>
          <p:cNvPicPr>
            <a:picLocks noChangeAspect="1"/>
          </p:cNvPicPr>
          <p:nvPr/>
        </p:nvPicPr>
        <p:blipFill>
          <a:blip r:embed="rId2"/>
          <a:srcRect l="4037" t="12560" r="4037" b="799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571500"/>
            <a:ext cx="8572500" cy="5108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Популяции  разных видов, длительное  время  обитающие совместно  на  определённой территории, образуют 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сообщества , или  биоценозы.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/>
                </a:solidFill>
                <a:latin typeface="+mn-lt"/>
              </a:rPr>
              <a:t>Биогеоценоз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совокупность  популяций  разных  видов, связанных  между  собой  и  компонентами  неживой  природы (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экотоп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)  обменом  веществ  и  превращениями  энергии  на  определённом  участке  биосферы.</a:t>
            </a:r>
            <a:r>
              <a:rPr lang="ru-RU" b="1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Термин  «Биогеоценоз»</a:t>
            </a:r>
            <a:r>
              <a:rPr lang="ru-RU" dirty="0">
                <a:latin typeface="+mn-lt"/>
              </a:rPr>
              <a:t> </a:t>
            </a:r>
            <a:r>
              <a:rPr lang="ru-RU" b="1" dirty="0">
                <a:latin typeface="+mn-lt"/>
              </a:rPr>
              <a:t>(</a:t>
            </a:r>
            <a:r>
              <a:rPr lang="ru-RU" b="1" i="1" dirty="0">
                <a:solidFill>
                  <a:schemeClr val="accent1"/>
                </a:solidFill>
                <a:latin typeface="+mn-lt"/>
              </a:rPr>
              <a:t>от  греч. </a:t>
            </a:r>
            <a:r>
              <a:rPr lang="en-US" b="1" i="1" dirty="0">
                <a:solidFill>
                  <a:schemeClr val="accent1"/>
                </a:solidFill>
                <a:latin typeface="+mn-lt"/>
              </a:rPr>
              <a:t>bios</a:t>
            </a:r>
            <a:r>
              <a:rPr lang="ru-RU" b="1" i="1" dirty="0">
                <a:solidFill>
                  <a:schemeClr val="accent1"/>
                </a:solidFill>
                <a:latin typeface="+mn-lt"/>
              </a:rPr>
              <a:t> – жизнь </a:t>
            </a:r>
            <a:r>
              <a:rPr lang="en-US" b="1" i="1" dirty="0">
                <a:solidFill>
                  <a:schemeClr val="accent1"/>
                </a:solidFill>
                <a:latin typeface="+mn-lt"/>
              </a:rPr>
              <a:t>  </a:t>
            </a:r>
            <a:r>
              <a:rPr lang="en-US" b="1" i="1" dirty="0" err="1">
                <a:solidFill>
                  <a:schemeClr val="accent1"/>
                </a:solidFill>
                <a:latin typeface="+mn-lt"/>
              </a:rPr>
              <a:t>ge</a:t>
            </a:r>
            <a:r>
              <a:rPr lang="ru-RU" b="1" i="1" dirty="0">
                <a:solidFill>
                  <a:schemeClr val="accent1"/>
                </a:solidFill>
                <a:latin typeface="+mn-lt"/>
              </a:rPr>
              <a:t> – земля </a:t>
            </a:r>
            <a:r>
              <a:rPr lang="en-US" b="1" i="1" dirty="0">
                <a:solidFill>
                  <a:schemeClr val="accent1"/>
                </a:solidFill>
                <a:latin typeface="+mn-lt"/>
              </a:rPr>
              <a:t>  </a:t>
            </a:r>
            <a:r>
              <a:rPr lang="en-US" b="1" i="1" dirty="0" err="1">
                <a:solidFill>
                  <a:schemeClr val="accent1"/>
                </a:solidFill>
                <a:latin typeface="+mn-lt"/>
              </a:rPr>
              <a:t>koinos</a:t>
            </a:r>
            <a:r>
              <a:rPr lang="ru-RU" b="1" i="1" dirty="0">
                <a:solidFill>
                  <a:schemeClr val="accent1"/>
                </a:solidFill>
                <a:latin typeface="+mn-lt"/>
              </a:rPr>
              <a:t> – сообща, вместе</a:t>
            </a:r>
            <a:r>
              <a:rPr lang="ru-RU" b="1" dirty="0">
                <a:latin typeface="+mn-lt"/>
              </a:rPr>
              <a:t>)  был  предложен в 1940  году  отечественным  учёным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</a:rPr>
              <a:t> В.Н. Сукачёвым.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Box 1"/>
          <p:cNvSpPr txBox="1">
            <a:spLocks noChangeArrowheads="1"/>
          </p:cNvSpPr>
          <p:nvPr/>
        </p:nvSpPr>
        <p:spPr bwMode="auto">
          <a:xfrm>
            <a:off x="857250" y="714375"/>
            <a:ext cx="7500938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rgbClr val="009900"/>
                </a:solidFill>
                <a:latin typeface="Cambria" pitchFamily="18" charset="0"/>
              </a:rPr>
              <a:t>Экосистема</a:t>
            </a:r>
            <a:r>
              <a:rPr lang="ru-RU" b="1">
                <a:latin typeface="Cambria" pitchFamily="18" charset="0"/>
              </a:rPr>
              <a:t> (от греч. </a:t>
            </a:r>
            <a:r>
              <a:rPr lang="en-US" b="1">
                <a:latin typeface="Perpetua" pitchFamily="18" charset="0"/>
              </a:rPr>
              <a:t>oikos</a:t>
            </a:r>
            <a:r>
              <a:rPr lang="ru-RU" b="1">
                <a:latin typeface="Cambria" pitchFamily="18" charset="0"/>
              </a:rPr>
              <a:t> – жилище  и </a:t>
            </a:r>
            <a:r>
              <a:rPr lang="en-US" b="1">
                <a:latin typeface="Perpetua" pitchFamily="18" charset="0"/>
              </a:rPr>
              <a:t>   systema</a:t>
            </a:r>
            <a:r>
              <a:rPr lang="ru-RU" b="1">
                <a:latin typeface="Cambria" pitchFamily="18" charset="0"/>
              </a:rPr>
              <a:t> – объединение ) – это  сообщество  живых  организмов  вместе  с  физической  средой  их  обитания, объединённые  обменом  веществ  и  энергии  в  единый  комплекс.</a:t>
            </a:r>
          </a:p>
          <a:p>
            <a:endParaRPr lang="ru-RU">
              <a:latin typeface="Cambria" pitchFamily="18" charset="0"/>
            </a:endParaRPr>
          </a:p>
          <a:p>
            <a:endParaRPr lang="ru-RU">
              <a:latin typeface="Cambria" pitchFamily="18" charset="0"/>
            </a:endParaRPr>
          </a:p>
        </p:txBody>
      </p:sp>
      <p:sp>
        <p:nvSpPr>
          <p:cNvPr id="74754" name="TextBox 2"/>
          <p:cNvSpPr txBox="1">
            <a:spLocks noChangeArrowheads="1"/>
          </p:cNvSpPr>
          <p:nvPr/>
        </p:nvSpPr>
        <p:spPr bwMode="auto">
          <a:xfrm>
            <a:off x="857250" y="2071688"/>
            <a:ext cx="7429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mbria" pitchFamily="18" charset="0"/>
              </a:rPr>
              <a:t>Термин  </a:t>
            </a:r>
            <a:r>
              <a:rPr lang="ru-RU" b="1" i="1">
                <a:solidFill>
                  <a:srgbClr val="009900"/>
                </a:solidFill>
                <a:latin typeface="Cambria" pitchFamily="18" charset="0"/>
              </a:rPr>
              <a:t>«экосистема» </a:t>
            </a:r>
            <a:r>
              <a:rPr lang="ru-RU" b="1">
                <a:latin typeface="Cambria" pitchFamily="18" charset="0"/>
              </a:rPr>
              <a:t>введён  в 1935  году  английским  ботаником  А. Тенсли.</a:t>
            </a:r>
          </a:p>
        </p:txBody>
      </p:sp>
      <p:sp>
        <p:nvSpPr>
          <p:cNvPr id="74755" name="TextBox 3"/>
          <p:cNvSpPr txBox="1">
            <a:spLocks noChangeArrowheads="1"/>
          </p:cNvSpPr>
          <p:nvPr/>
        </p:nvSpPr>
        <p:spPr bwMode="auto">
          <a:xfrm>
            <a:off x="928688" y="3000375"/>
            <a:ext cx="507206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mbria" pitchFamily="18" charset="0"/>
              </a:rPr>
              <a:t>Все  природные экосистемы  связаны  между  собой и  вместе  образуют  живую  оболочку  Земли, которую  можно  рассмотреть  как  самую  большую  экосистему. Эта экосистема  называется  </a:t>
            </a:r>
            <a:r>
              <a:rPr lang="ru-RU" b="1" i="1">
                <a:solidFill>
                  <a:schemeClr val="accent1"/>
                </a:solidFill>
                <a:latin typeface="Cambria" pitchFamily="18" charset="0"/>
              </a:rPr>
              <a:t>биосферой.</a:t>
            </a:r>
          </a:p>
          <a:p>
            <a:endParaRPr lang="ru-RU" b="1" i="1">
              <a:solidFill>
                <a:schemeClr val="accent1"/>
              </a:solidFill>
              <a:latin typeface="Cambria" pitchFamily="18" charset="0"/>
            </a:endParaRPr>
          </a:p>
          <a:p>
            <a:r>
              <a:rPr lang="ru-RU" b="1" i="1">
                <a:latin typeface="Cambria" pitchFamily="18" charset="0"/>
              </a:rPr>
              <a:t>Учение  о  биосфере  создал  выдающийся  отечественный  учённый  В.И. Вернадский (1863-1945г.г.).</a:t>
            </a:r>
          </a:p>
        </p:txBody>
      </p:sp>
      <p:pic>
        <p:nvPicPr>
          <p:cNvPr id="74756" name="Рисунок 4" descr="E6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2714625"/>
            <a:ext cx="30718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Рисунок 1" descr="{CC5610A5-F098-4574-B23C-45E2B79BC4A4}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38" y="928688"/>
            <a:ext cx="3259137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8" name="Рисунок 2" descr="{DD74A8BA-9A8E-46C4-B7C8-24114BC558BD}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786188"/>
            <a:ext cx="3214687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Рисунок 3" descr="{193D823D-92D5-4AB8-84DC-C23E70C2D752}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38" y="3857625"/>
            <a:ext cx="3135312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57313" y="285750"/>
            <a:ext cx="6858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Виды  искусственных   экосистем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5781" name="TextBox 5"/>
          <p:cNvSpPr txBox="1">
            <a:spLocks noChangeArrowheads="1"/>
          </p:cNvSpPr>
          <p:nvPr/>
        </p:nvSpPr>
        <p:spPr bwMode="auto">
          <a:xfrm>
            <a:off x="571500" y="6215063"/>
            <a:ext cx="4071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mbria" pitchFamily="18" charset="0"/>
              </a:rPr>
              <a:t>Поле  подсолнечника</a:t>
            </a:r>
          </a:p>
        </p:txBody>
      </p:sp>
      <p:sp>
        <p:nvSpPr>
          <p:cNvPr id="75782" name="TextBox 6"/>
          <p:cNvSpPr txBox="1">
            <a:spLocks noChangeArrowheads="1"/>
          </p:cNvSpPr>
          <p:nvPr/>
        </p:nvSpPr>
        <p:spPr bwMode="auto">
          <a:xfrm>
            <a:off x="3429000" y="3357563"/>
            <a:ext cx="3143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mbria" pitchFamily="18" charset="0"/>
              </a:rPr>
              <a:t>Плодовый  сад</a:t>
            </a:r>
          </a:p>
        </p:txBody>
      </p:sp>
      <p:sp>
        <p:nvSpPr>
          <p:cNvPr id="75783" name="TextBox 7"/>
          <p:cNvSpPr txBox="1">
            <a:spLocks noChangeArrowheads="1"/>
          </p:cNvSpPr>
          <p:nvPr/>
        </p:nvSpPr>
        <p:spPr bwMode="auto">
          <a:xfrm>
            <a:off x="5643563" y="6143625"/>
            <a:ext cx="26431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mbria" pitchFamily="18" charset="0"/>
              </a:rPr>
              <a:t>Городской  сквер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Рисунок 2" descr="H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75" y="928688"/>
            <a:ext cx="316547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2" name="Рисунок 3" descr="к18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928688"/>
            <a:ext cx="287972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Рисунок 4" descr="68003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3929063"/>
            <a:ext cx="31432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Рисунок 5" descr="Горы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75" y="3929063"/>
            <a:ext cx="292893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TextBox 6"/>
          <p:cNvSpPr txBox="1">
            <a:spLocks noChangeArrowheads="1"/>
          </p:cNvSpPr>
          <p:nvPr/>
        </p:nvSpPr>
        <p:spPr bwMode="auto">
          <a:xfrm>
            <a:off x="1714500" y="285750"/>
            <a:ext cx="65008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Cambria" pitchFamily="18" charset="0"/>
              </a:rPr>
              <a:t>Виды  естественных  экосистем</a:t>
            </a:r>
          </a:p>
        </p:txBody>
      </p:sp>
      <p:sp>
        <p:nvSpPr>
          <p:cNvPr id="76806" name="TextBox 7"/>
          <p:cNvSpPr txBox="1">
            <a:spLocks noChangeArrowheads="1"/>
          </p:cNvSpPr>
          <p:nvPr/>
        </p:nvSpPr>
        <p:spPr bwMode="auto">
          <a:xfrm>
            <a:off x="642938" y="3214688"/>
            <a:ext cx="7715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mbria" pitchFamily="18" charset="0"/>
              </a:rPr>
              <a:t>              Водоём                                                               Болото</a:t>
            </a:r>
          </a:p>
        </p:txBody>
      </p:sp>
      <p:sp>
        <p:nvSpPr>
          <p:cNvPr id="76807" name="TextBox 8"/>
          <p:cNvSpPr txBox="1">
            <a:spLocks noChangeArrowheads="1"/>
          </p:cNvSpPr>
          <p:nvPr/>
        </p:nvSpPr>
        <p:spPr bwMode="auto">
          <a:xfrm>
            <a:off x="928688" y="6215063"/>
            <a:ext cx="7715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mbria" pitchFamily="18" charset="0"/>
              </a:rPr>
              <a:t>                            Горы                                                                           Лес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75" y="301625"/>
            <a:ext cx="7429500" cy="655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</a:rPr>
              <a:t>Выводы: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2400" b="1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Экология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– наука о  взаимоотношениях  организмов  между  собой  и со  средой  обитания.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Популяции  разных видов, длительное  время  обитающие совместно  на  определённой территории, образуют  </a:t>
            </a:r>
            <a:r>
              <a:rPr lang="ru-RU" sz="200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сообщества , или  биоценозы.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Биогеоценоз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– совокупность  популяций  разных  видов, связанных  между  собой  и  компонентами  неживой  природы (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экотоп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)  обменом  веществ  и  превращениями  энергии  на  определённом  участке  биосферы.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Экосистема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(от греч.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oikos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– жилище  и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 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systema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– объединение ) – это  сообщество  живых  организмов  вместе  с  физической  средой  их  обитания, объединённые  обменом  веществ  и  энергии  в  единый  комплекс.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2000" b="1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Box 1"/>
          <p:cNvSpPr txBox="1">
            <a:spLocks noChangeArrowheads="1"/>
          </p:cNvSpPr>
          <p:nvPr/>
        </p:nvSpPr>
        <p:spPr bwMode="auto">
          <a:xfrm>
            <a:off x="857250" y="1071563"/>
            <a:ext cx="7572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Cambria" pitchFamily="18" charset="0"/>
              </a:rPr>
              <a:t>Д/З  прочитать  §5.1  Гл.5  ответить на  вопросы  в конце  параграфа.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1"/>
          <p:cNvSpPr txBox="1">
            <a:spLocks noChangeArrowheads="1"/>
          </p:cNvSpPr>
          <p:nvPr/>
        </p:nvSpPr>
        <p:spPr bwMode="auto">
          <a:xfrm>
            <a:off x="1428750" y="1285875"/>
            <a:ext cx="6715125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Lucida Sans Unicode" pitchFamily="34" charset="0"/>
              <a:buAutoNum type="arabicPeriod"/>
            </a:pPr>
            <a:r>
              <a:rPr lang="ru-RU" sz="2400" b="1">
                <a:latin typeface="Lucida Sans Unicode" pitchFamily="34" charset="0"/>
              </a:rPr>
              <a:t>Что изучает систематика?</a:t>
            </a:r>
          </a:p>
          <a:p>
            <a:pPr marL="342900" indent="-342900">
              <a:buFont typeface="Lucida Sans Unicode" pitchFamily="34" charset="0"/>
              <a:buAutoNum type="arabicPeriod"/>
            </a:pPr>
            <a:r>
              <a:rPr lang="ru-RU" sz="2400" b="1">
                <a:latin typeface="Lucida Sans Unicode" pitchFamily="34" charset="0"/>
              </a:rPr>
              <a:t>Кто  был основоположником  науки  систематики?</a:t>
            </a:r>
          </a:p>
          <a:p>
            <a:pPr marL="342900" indent="-342900">
              <a:buFont typeface="Lucida Sans Unicode" pitchFamily="34" charset="0"/>
              <a:buAutoNum type="arabicPeriod"/>
            </a:pPr>
            <a:r>
              <a:rPr lang="ru-RU" sz="2400" b="1">
                <a:latin typeface="Lucida Sans Unicode" pitchFamily="34" charset="0"/>
              </a:rPr>
              <a:t>Что называют  систематическими категориями(таксонами)? </a:t>
            </a:r>
          </a:p>
          <a:p>
            <a:pPr marL="342900" indent="-342900">
              <a:buFont typeface="Lucida Sans Unicode" pitchFamily="34" charset="0"/>
              <a:buAutoNum type="arabicPeriod"/>
            </a:pPr>
            <a:r>
              <a:rPr lang="ru-RU" sz="2400" b="1">
                <a:latin typeface="Lucida Sans Unicode" pitchFamily="34" charset="0"/>
              </a:rPr>
              <a:t>Сделайте  анализ  систематического положения вида Человек  разумный  используя таксоны?</a:t>
            </a:r>
          </a:p>
          <a:p>
            <a:pPr marL="342900" indent="-342900">
              <a:buFont typeface="Lucida Sans Unicode" pitchFamily="34" charset="0"/>
              <a:buAutoNum type="arabicPeriod"/>
            </a:pPr>
            <a:r>
              <a:rPr lang="ru-RU" sz="2400" b="1">
                <a:latin typeface="Lucida Sans Unicode" pitchFamily="34" charset="0"/>
              </a:rPr>
              <a:t>Почему  современная  классификация называется естественной  и  эволюционной?</a:t>
            </a:r>
          </a:p>
          <a:p>
            <a:pPr marL="342900" indent="-342900"/>
            <a:endParaRPr lang="ru-RU">
              <a:latin typeface="Lucida Sans Unicode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Вопросы  для  закрепления: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928688"/>
            <a:ext cx="8286750" cy="2986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n-lt"/>
              </a:rPr>
              <a:t>Систематика </a:t>
            </a:r>
            <a:r>
              <a:rPr lang="ru-RU" sz="4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– </a:t>
            </a:r>
            <a:r>
              <a:rPr lang="ru-RU" sz="3600" b="1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наука, которая  занимается описанием и  классификацией организмов –как живых, так и вымерших.</a:t>
            </a:r>
            <a:endParaRPr lang="ru-RU" sz="3600" b="1" i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75" y="428625"/>
            <a:ext cx="728662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Основоположником  науки  был  шведский натуралист </a:t>
            </a:r>
            <a:r>
              <a:rPr lang="ru-RU" sz="32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rPr>
              <a:t>Карл Линней(1707-1778г.г.)</a:t>
            </a:r>
            <a:endParaRPr lang="ru-RU" sz="3200" b="1" dirty="0">
              <a:solidFill>
                <a:schemeClr val="tx2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65538" name="TextBox 2"/>
          <p:cNvSpPr txBox="1">
            <a:spLocks noChangeArrowheads="1"/>
          </p:cNvSpPr>
          <p:nvPr/>
        </p:nvSpPr>
        <p:spPr bwMode="auto">
          <a:xfrm>
            <a:off x="357188" y="2071688"/>
            <a:ext cx="84296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latin typeface="Verdana" pitchFamily="34" charset="0"/>
              </a:rPr>
              <a:t>Он ввёл в  науку систематические категории(таксоны):</a:t>
            </a:r>
          </a:p>
          <a:p>
            <a:r>
              <a:rPr lang="ru-RU" sz="2800" b="1" i="1">
                <a:solidFill>
                  <a:srgbClr val="FF0000"/>
                </a:solidFill>
                <a:latin typeface="Verdana" pitchFamily="34" charset="0"/>
              </a:rPr>
              <a:t>Систематические  категории </a:t>
            </a:r>
            <a:r>
              <a:rPr lang="ru-RU" sz="2000" b="1" i="1">
                <a:latin typeface="Verdana" pitchFamily="34" charset="0"/>
              </a:rPr>
              <a:t>– это такие системы, в которых  высшие  категории, последовательно включают  в  себя  более  и  более  низкие  категории. </a:t>
            </a:r>
            <a:endParaRPr lang="ru-RU" sz="2000">
              <a:latin typeface="Verdana" pitchFamily="34" charset="0"/>
            </a:endParaRPr>
          </a:p>
          <a:p>
            <a:endParaRPr lang="ru-RU" sz="2000" b="1" i="1">
              <a:latin typeface="Verdan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>
                <a:latin typeface="Verdana" pitchFamily="34" charset="0"/>
              </a:rPr>
              <a:t>вид</a:t>
            </a:r>
          </a:p>
          <a:p>
            <a:pPr>
              <a:buFont typeface="Wingdings" pitchFamily="2" charset="2"/>
              <a:buChar char="Ø"/>
            </a:pPr>
            <a:r>
              <a:rPr lang="ru-RU">
                <a:latin typeface="Verdana" pitchFamily="34" charset="0"/>
              </a:rPr>
              <a:t>род</a:t>
            </a:r>
          </a:p>
          <a:p>
            <a:pPr>
              <a:buFont typeface="Wingdings" pitchFamily="2" charset="2"/>
              <a:buChar char="Ø"/>
            </a:pPr>
            <a:r>
              <a:rPr lang="ru-RU">
                <a:latin typeface="Verdana" pitchFamily="34" charset="0"/>
              </a:rPr>
              <a:t>семейство</a:t>
            </a:r>
          </a:p>
          <a:p>
            <a:pPr>
              <a:buFont typeface="Wingdings" pitchFamily="2" charset="2"/>
              <a:buChar char="Ø"/>
            </a:pPr>
            <a:r>
              <a:rPr lang="ru-RU">
                <a:latin typeface="Verdana" pitchFamily="34" charset="0"/>
              </a:rPr>
              <a:t>отряд</a:t>
            </a:r>
          </a:p>
          <a:p>
            <a:pPr>
              <a:buFont typeface="Wingdings" pitchFamily="2" charset="2"/>
              <a:buChar char="Ø"/>
            </a:pPr>
            <a:r>
              <a:rPr lang="ru-RU">
                <a:latin typeface="Verdana" pitchFamily="34" charset="0"/>
              </a:rPr>
              <a:t>класс</a:t>
            </a:r>
          </a:p>
          <a:p>
            <a:pPr>
              <a:buFont typeface="Wingdings" pitchFamily="2" charset="2"/>
              <a:buChar char="Ø"/>
            </a:pPr>
            <a:r>
              <a:rPr lang="ru-RU">
                <a:latin typeface="Verdana" pitchFamily="34" charset="0"/>
              </a:rPr>
              <a:t>тип</a:t>
            </a:r>
          </a:p>
          <a:p>
            <a:pPr>
              <a:buFont typeface="Wingdings" pitchFamily="2" charset="2"/>
              <a:buChar char="Ø"/>
            </a:pPr>
            <a:r>
              <a:rPr lang="ru-RU">
                <a:latin typeface="Verdana" pitchFamily="34" charset="0"/>
              </a:rPr>
              <a:t>царство 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Box 1"/>
          <p:cNvSpPr txBox="1">
            <a:spLocks noChangeArrowheads="1"/>
          </p:cNvSpPr>
          <p:nvPr/>
        </p:nvSpPr>
        <p:spPr bwMode="auto">
          <a:xfrm>
            <a:off x="357188" y="928688"/>
            <a:ext cx="84296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Verdana" pitchFamily="34" charset="0"/>
              </a:rPr>
              <a:t>Анализ систематического положения вида Человек разумный:</a:t>
            </a:r>
          </a:p>
          <a:p>
            <a:endParaRPr lang="ru-RU" b="1">
              <a:latin typeface="Verdana" pitchFamily="34" charset="0"/>
            </a:endParaRP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Царство</a:t>
            </a:r>
            <a:r>
              <a:rPr lang="ru-RU" b="1">
                <a:latin typeface="Verdana" pitchFamily="34" charset="0"/>
              </a:rPr>
              <a:t>  </a:t>
            </a:r>
            <a:r>
              <a:rPr lang="en-US" b="1">
                <a:latin typeface="Verdana" pitchFamily="34" charset="0"/>
              </a:rPr>
              <a:t>                            </a:t>
            </a:r>
            <a:r>
              <a:rPr lang="ru-RU" b="1">
                <a:latin typeface="Verdana" pitchFamily="34" charset="0"/>
              </a:rPr>
              <a:t>Животные</a:t>
            </a: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Тип </a:t>
            </a:r>
            <a:r>
              <a:rPr lang="en-US" b="1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en-US" b="1">
                <a:latin typeface="Verdana" pitchFamily="34" charset="0"/>
              </a:rPr>
              <a:t>                                    </a:t>
            </a:r>
            <a:r>
              <a:rPr lang="ru-RU" b="1">
                <a:latin typeface="Verdana" pitchFamily="34" charset="0"/>
              </a:rPr>
              <a:t>Хордовые</a:t>
            </a: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Подтип</a:t>
            </a:r>
            <a:r>
              <a:rPr lang="ru-RU" b="1">
                <a:latin typeface="Verdana" pitchFamily="34" charset="0"/>
              </a:rPr>
              <a:t> </a:t>
            </a:r>
            <a:r>
              <a:rPr lang="en-US" b="1">
                <a:latin typeface="Verdana" pitchFamily="34" charset="0"/>
              </a:rPr>
              <a:t>                               </a:t>
            </a:r>
            <a:r>
              <a:rPr lang="ru-RU" b="1">
                <a:latin typeface="Verdana" pitchFamily="34" charset="0"/>
              </a:rPr>
              <a:t>Позвоночные</a:t>
            </a: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Класс </a:t>
            </a:r>
            <a:r>
              <a:rPr lang="en-US" b="1">
                <a:latin typeface="Verdana" pitchFamily="34" charset="0"/>
              </a:rPr>
              <a:t>                                  </a:t>
            </a:r>
            <a:r>
              <a:rPr lang="ru-RU" b="1">
                <a:latin typeface="Verdana" pitchFamily="34" charset="0"/>
              </a:rPr>
              <a:t>Млекопитающие</a:t>
            </a: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Отряд</a:t>
            </a:r>
            <a:r>
              <a:rPr lang="ru-RU" b="1">
                <a:latin typeface="Verdana" pitchFamily="34" charset="0"/>
              </a:rPr>
              <a:t> </a:t>
            </a:r>
            <a:r>
              <a:rPr lang="en-US" b="1">
                <a:latin typeface="Verdana" pitchFamily="34" charset="0"/>
              </a:rPr>
              <a:t>                                  </a:t>
            </a:r>
            <a:r>
              <a:rPr lang="ru-RU" b="1">
                <a:latin typeface="Verdana" pitchFamily="34" charset="0"/>
              </a:rPr>
              <a:t>Приматов</a:t>
            </a: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Семейство</a:t>
            </a:r>
            <a:r>
              <a:rPr lang="ru-RU" b="1">
                <a:latin typeface="Verdana" pitchFamily="34" charset="0"/>
              </a:rPr>
              <a:t> </a:t>
            </a:r>
            <a:r>
              <a:rPr lang="en-US" b="1">
                <a:latin typeface="Verdana" pitchFamily="34" charset="0"/>
              </a:rPr>
              <a:t>                          </a:t>
            </a:r>
            <a:r>
              <a:rPr lang="ru-RU" b="1">
                <a:latin typeface="Verdana" pitchFamily="34" charset="0"/>
              </a:rPr>
              <a:t>Гоминиды (Люди)</a:t>
            </a: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Род</a:t>
            </a:r>
            <a:r>
              <a:rPr lang="ru-RU" b="1">
                <a:latin typeface="Verdana" pitchFamily="34" charset="0"/>
              </a:rPr>
              <a:t> </a:t>
            </a:r>
            <a:r>
              <a:rPr lang="en-US" b="1">
                <a:latin typeface="Verdana" pitchFamily="34" charset="0"/>
              </a:rPr>
              <a:t>                                      </a:t>
            </a:r>
            <a:r>
              <a:rPr lang="ru-RU" b="1">
                <a:latin typeface="Verdana" pitchFamily="34" charset="0"/>
              </a:rPr>
              <a:t>Человек</a:t>
            </a: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Вид </a:t>
            </a:r>
            <a:r>
              <a:rPr lang="ru-RU" b="1">
                <a:latin typeface="Verdana" pitchFamily="34" charset="0"/>
              </a:rPr>
              <a:t> </a:t>
            </a:r>
            <a:r>
              <a:rPr lang="en-US" b="1">
                <a:latin typeface="Verdana" pitchFamily="34" charset="0"/>
              </a:rPr>
              <a:t>                                     </a:t>
            </a:r>
            <a:r>
              <a:rPr lang="ru-RU" b="1">
                <a:latin typeface="Verdana" pitchFamily="34" charset="0"/>
              </a:rPr>
              <a:t>Человек разумный (</a:t>
            </a:r>
            <a:r>
              <a:rPr lang="en-US" b="1">
                <a:latin typeface="Verdana" pitchFamily="34" charset="0"/>
              </a:rPr>
              <a:t>Homo sapiens)</a:t>
            </a:r>
            <a:endParaRPr lang="ru-RU" b="1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Box 1"/>
          <p:cNvSpPr txBox="1">
            <a:spLocks noChangeArrowheads="1"/>
          </p:cNvSpPr>
          <p:nvPr/>
        </p:nvSpPr>
        <p:spPr bwMode="auto">
          <a:xfrm>
            <a:off x="1000125" y="1285875"/>
            <a:ext cx="721518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Verdana" pitchFamily="34" charset="0"/>
              </a:rPr>
              <a:t>СОВРЕМЕННАЯ  КЛАССИФИКАЦИЯ  </a:t>
            </a:r>
            <a:r>
              <a:rPr lang="ru-RU" sz="2400" b="1">
                <a:latin typeface="Verdana" pitchFamily="34" charset="0"/>
              </a:rPr>
              <a:t>является</a:t>
            </a:r>
          </a:p>
          <a:p>
            <a:endParaRPr lang="ru-RU" sz="2400" b="1">
              <a:latin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b="1">
                <a:latin typeface="Verdana" pitchFamily="34" charset="0"/>
              </a:rPr>
              <a:t>естественной, т.е. отражает  естественное родство  организмов;</a:t>
            </a:r>
          </a:p>
          <a:p>
            <a:endParaRPr lang="ru-RU" b="1">
              <a:latin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b="1">
                <a:latin typeface="Verdana" pitchFamily="34" charset="0"/>
              </a:rPr>
              <a:t>эволюционной, т.е. каждая  таксономическая категория  соответствует  группе  организмов, которые  имеют общего предка.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9900"/>
                </a:solidFill>
              </a:rPr>
              <a:t>Гл.5  </a:t>
            </a:r>
            <a:r>
              <a:rPr lang="ru-RU" dirty="0" err="1" smtClean="0">
                <a:solidFill>
                  <a:srgbClr val="009900"/>
                </a:solidFill>
              </a:rPr>
              <a:t>Экосистемный</a:t>
            </a:r>
            <a:r>
              <a:rPr lang="ru-RU" dirty="0" smtClean="0">
                <a:solidFill>
                  <a:srgbClr val="009900"/>
                </a:solidFill>
              </a:rPr>
              <a:t>  уровень</a:t>
            </a:r>
            <a:endParaRPr lang="ru-RU" dirty="0">
              <a:solidFill>
                <a:srgbClr val="009900"/>
              </a:solidFill>
            </a:endParaRPr>
          </a:p>
        </p:txBody>
      </p:sp>
      <p:pic>
        <p:nvPicPr>
          <p:cNvPr id="68610" name="Содержимое 8" descr="{ADA0FD7F-78B2-42A5-B190-97904255881F}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428750"/>
            <a:ext cx="3829050" cy="4857750"/>
          </a:xfrm>
          <a:ln>
            <a:prstDash val="solid"/>
          </a:ln>
        </p:spPr>
      </p:pic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286250" y="1444625"/>
            <a:ext cx="4400550" cy="4841875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r>
              <a:rPr lang="ru-RU" b="1" u="sng" dirty="0" smtClean="0"/>
              <a:t>Из этой главы вы узнаете: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None/>
              <a:defRPr/>
            </a:pPr>
            <a:endParaRPr lang="ru-RU" b="1" u="sng" dirty="0" smtClean="0"/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i="1" dirty="0" smtClean="0"/>
              <a:t>о составе  и основных  свойствах экосистем;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i="1" dirty="0" smtClean="0"/>
              <a:t>о  том, как  происходит  перенос  энергии  в  сообществах;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i="1" dirty="0" smtClean="0"/>
              <a:t>о  закономерностях  продуцирования  биологического  вещества;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600" b="1" i="1" dirty="0" smtClean="0"/>
              <a:t>о  направлениях  и  темпах  изменений природных  экосистем.</a:t>
            </a:r>
            <a:endParaRPr lang="ru-RU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625" y="714375"/>
            <a:ext cx="8429625" cy="2432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</a:rPr>
              <a:t>                                       27.01.2010год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Тема  урока</a:t>
            </a:r>
            <a:r>
              <a:rPr lang="ru-RU" sz="3600" dirty="0">
                <a:latin typeface="+mn-lt"/>
              </a:rPr>
              <a:t>: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«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Сообщество, экосистема, биогеоценоз».</a:t>
            </a:r>
            <a:endParaRPr lang="ru-RU" sz="4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9634" name="Рисунок 4" descr="{0531AF2C-009D-4B08-B99F-AD18A498B1B9}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4643438"/>
            <a:ext cx="2238375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extBox 5"/>
          <p:cNvSpPr txBox="1">
            <a:spLocks noChangeArrowheads="1"/>
          </p:cNvSpPr>
          <p:nvPr/>
        </p:nvSpPr>
        <p:spPr bwMode="auto">
          <a:xfrm>
            <a:off x="357188" y="3143250"/>
            <a:ext cx="84296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latin typeface="Arial Black" pitchFamily="34" charset="0"/>
              </a:rPr>
              <a:t>Цель урока: </a:t>
            </a:r>
          </a:p>
          <a:p>
            <a:endParaRPr lang="ru-RU" i="1">
              <a:latin typeface="Arial Black" pitchFamily="34" charset="0"/>
            </a:endParaRPr>
          </a:p>
          <a:p>
            <a:r>
              <a:rPr lang="ru-RU" i="1">
                <a:latin typeface="Arial Black" pitchFamily="34" charset="0"/>
              </a:rPr>
              <a:t>сформировать  у  учащихся  знания о экосистеме, о биоценозе как устойчивой  системе;  о структурных  компонентах  биогеоценоза, их  взаимосвязях, закономерностях.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2"/>
          <p:cNvGrpSpPr>
            <a:grpSpLocks/>
          </p:cNvGrpSpPr>
          <p:nvPr/>
        </p:nvGrpSpPr>
        <p:grpSpPr bwMode="auto">
          <a:xfrm>
            <a:off x="1639888" y="2778125"/>
            <a:ext cx="6149975" cy="3781425"/>
            <a:chOff x="1129" y="1750"/>
            <a:chExt cx="3874" cy="2382"/>
          </a:xfrm>
        </p:grpSpPr>
        <p:sp>
          <p:nvSpPr>
            <p:cNvPr id="3084" name="Freeform 3"/>
            <p:cNvSpPr>
              <a:spLocks/>
            </p:cNvSpPr>
            <p:nvPr/>
          </p:nvSpPr>
          <p:spPr bwMode="auto">
            <a:xfrm>
              <a:off x="1433" y="3900"/>
              <a:ext cx="691" cy="232"/>
            </a:xfrm>
            <a:custGeom>
              <a:avLst/>
              <a:gdLst>
                <a:gd name="T0" fmla="*/ 442 w 691"/>
                <a:gd name="T1" fmla="*/ 0 h 232"/>
                <a:gd name="T2" fmla="*/ 90 w 691"/>
                <a:gd name="T3" fmla="*/ 19 h 232"/>
                <a:gd name="T4" fmla="*/ 55 w 691"/>
                <a:gd name="T5" fmla="*/ 35 h 232"/>
                <a:gd name="T6" fmla="*/ 33 w 691"/>
                <a:gd name="T7" fmla="*/ 52 h 232"/>
                <a:gd name="T8" fmla="*/ 14 w 691"/>
                <a:gd name="T9" fmla="*/ 72 h 232"/>
                <a:gd name="T10" fmla="*/ 0 w 691"/>
                <a:gd name="T11" fmla="*/ 105 h 232"/>
                <a:gd name="T12" fmla="*/ 2 w 691"/>
                <a:gd name="T13" fmla="*/ 141 h 232"/>
                <a:gd name="T14" fmla="*/ 14 w 691"/>
                <a:gd name="T15" fmla="*/ 161 h 232"/>
                <a:gd name="T16" fmla="*/ 33 w 691"/>
                <a:gd name="T17" fmla="*/ 183 h 232"/>
                <a:gd name="T18" fmla="*/ 70 w 691"/>
                <a:gd name="T19" fmla="*/ 202 h 232"/>
                <a:gd name="T20" fmla="*/ 113 w 691"/>
                <a:gd name="T21" fmla="*/ 217 h 232"/>
                <a:gd name="T22" fmla="*/ 158 w 691"/>
                <a:gd name="T23" fmla="*/ 226 h 232"/>
                <a:gd name="T24" fmla="*/ 196 w 691"/>
                <a:gd name="T25" fmla="*/ 230 h 232"/>
                <a:gd name="T26" fmla="*/ 246 w 691"/>
                <a:gd name="T27" fmla="*/ 232 h 232"/>
                <a:gd name="T28" fmla="*/ 243 w 691"/>
                <a:gd name="T29" fmla="*/ 230 h 232"/>
                <a:gd name="T30" fmla="*/ 517 w 691"/>
                <a:gd name="T31" fmla="*/ 215 h 232"/>
                <a:gd name="T32" fmla="*/ 691 w 691"/>
                <a:gd name="T33" fmla="*/ 0 h 232"/>
                <a:gd name="T34" fmla="*/ 442 w 691"/>
                <a:gd name="T35" fmla="*/ 0 h 2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1"/>
                <a:gd name="T55" fmla="*/ 0 h 232"/>
                <a:gd name="T56" fmla="*/ 691 w 691"/>
                <a:gd name="T57" fmla="*/ 232 h 2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1" h="232">
                  <a:moveTo>
                    <a:pt x="442" y="0"/>
                  </a:moveTo>
                  <a:lnTo>
                    <a:pt x="90" y="19"/>
                  </a:lnTo>
                  <a:lnTo>
                    <a:pt x="55" y="35"/>
                  </a:lnTo>
                  <a:lnTo>
                    <a:pt x="33" y="52"/>
                  </a:lnTo>
                  <a:lnTo>
                    <a:pt x="14" y="72"/>
                  </a:lnTo>
                  <a:lnTo>
                    <a:pt x="0" y="105"/>
                  </a:lnTo>
                  <a:lnTo>
                    <a:pt x="2" y="141"/>
                  </a:lnTo>
                  <a:lnTo>
                    <a:pt x="14" y="161"/>
                  </a:lnTo>
                  <a:lnTo>
                    <a:pt x="33" y="183"/>
                  </a:lnTo>
                  <a:lnTo>
                    <a:pt x="70" y="202"/>
                  </a:lnTo>
                  <a:lnTo>
                    <a:pt x="113" y="217"/>
                  </a:lnTo>
                  <a:lnTo>
                    <a:pt x="158" y="226"/>
                  </a:lnTo>
                  <a:lnTo>
                    <a:pt x="196" y="230"/>
                  </a:lnTo>
                  <a:lnTo>
                    <a:pt x="246" y="232"/>
                  </a:lnTo>
                  <a:lnTo>
                    <a:pt x="243" y="230"/>
                  </a:lnTo>
                  <a:lnTo>
                    <a:pt x="517" y="215"/>
                  </a:lnTo>
                  <a:lnTo>
                    <a:pt x="691" y="0"/>
                  </a:lnTo>
                  <a:lnTo>
                    <a:pt x="442" y="0"/>
                  </a:lnTo>
                  <a:close/>
                </a:path>
              </a:pathLst>
            </a:custGeom>
            <a:solidFill>
              <a:srgbClr val="808080"/>
            </a:solidFill>
            <a:ln w="492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3085" name="Freeform 4"/>
            <p:cNvSpPr>
              <a:spLocks/>
            </p:cNvSpPr>
            <p:nvPr/>
          </p:nvSpPr>
          <p:spPr bwMode="auto">
            <a:xfrm>
              <a:off x="1129" y="1750"/>
              <a:ext cx="3874" cy="2380"/>
            </a:xfrm>
            <a:custGeom>
              <a:avLst/>
              <a:gdLst>
                <a:gd name="T0" fmla="*/ 218 w 3874"/>
                <a:gd name="T1" fmla="*/ 9 h 2380"/>
                <a:gd name="T2" fmla="*/ 139 w 3874"/>
                <a:gd name="T3" fmla="*/ 41 h 2380"/>
                <a:gd name="T4" fmla="*/ 42 w 3874"/>
                <a:gd name="T5" fmla="*/ 106 h 2380"/>
                <a:gd name="T6" fmla="*/ 8 w 3874"/>
                <a:gd name="T7" fmla="*/ 174 h 2380"/>
                <a:gd name="T8" fmla="*/ 0 w 3874"/>
                <a:gd name="T9" fmla="*/ 257 h 2380"/>
                <a:gd name="T10" fmla="*/ 18 w 3874"/>
                <a:gd name="T11" fmla="*/ 326 h 2380"/>
                <a:gd name="T12" fmla="*/ 69 w 3874"/>
                <a:gd name="T13" fmla="*/ 438 h 2380"/>
                <a:gd name="T14" fmla="*/ 206 w 3874"/>
                <a:gd name="T15" fmla="*/ 627 h 2380"/>
                <a:gd name="T16" fmla="*/ 370 w 3874"/>
                <a:gd name="T17" fmla="*/ 838 h 2380"/>
                <a:gd name="T18" fmla="*/ 523 w 3874"/>
                <a:gd name="T19" fmla="*/ 1056 h 2380"/>
                <a:gd name="T20" fmla="*/ 640 w 3874"/>
                <a:gd name="T21" fmla="*/ 1339 h 2380"/>
                <a:gd name="T22" fmla="*/ 711 w 3874"/>
                <a:gd name="T23" fmla="*/ 1681 h 2380"/>
                <a:gd name="T24" fmla="*/ 746 w 3874"/>
                <a:gd name="T25" fmla="*/ 1926 h 2380"/>
                <a:gd name="T26" fmla="*/ 746 w 3874"/>
                <a:gd name="T27" fmla="*/ 2110 h 2380"/>
                <a:gd name="T28" fmla="*/ 699 w 3874"/>
                <a:gd name="T29" fmla="*/ 2248 h 2380"/>
                <a:gd name="T30" fmla="*/ 640 w 3874"/>
                <a:gd name="T31" fmla="*/ 2327 h 2380"/>
                <a:gd name="T32" fmla="*/ 584 w 3874"/>
                <a:gd name="T33" fmla="*/ 2366 h 2380"/>
                <a:gd name="T34" fmla="*/ 903 w 3874"/>
                <a:gd name="T35" fmla="*/ 2359 h 2380"/>
                <a:gd name="T36" fmla="*/ 2122 w 3874"/>
                <a:gd name="T37" fmla="*/ 2268 h 2380"/>
                <a:gd name="T38" fmla="*/ 3228 w 3874"/>
                <a:gd name="T39" fmla="*/ 2216 h 2380"/>
                <a:gd name="T40" fmla="*/ 3686 w 3874"/>
                <a:gd name="T41" fmla="*/ 2222 h 2380"/>
                <a:gd name="T42" fmla="*/ 3780 w 3874"/>
                <a:gd name="T43" fmla="*/ 2183 h 2380"/>
                <a:gd name="T44" fmla="*/ 3844 w 3874"/>
                <a:gd name="T45" fmla="*/ 2093 h 2380"/>
                <a:gd name="T46" fmla="*/ 3874 w 3874"/>
                <a:gd name="T47" fmla="*/ 1965 h 2380"/>
                <a:gd name="T48" fmla="*/ 3868 w 3874"/>
                <a:gd name="T49" fmla="*/ 1803 h 2380"/>
                <a:gd name="T50" fmla="*/ 3827 w 3874"/>
                <a:gd name="T51" fmla="*/ 1563 h 2380"/>
                <a:gd name="T52" fmla="*/ 3698 w 3874"/>
                <a:gd name="T53" fmla="*/ 1253 h 2380"/>
                <a:gd name="T54" fmla="*/ 3545 w 3874"/>
                <a:gd name="T55" fmla="*/ 977 h 2380"/>
                <a:gd name="T56" fmla="*/ 3369 w 3874"/>
                <a:gd name="T57" fmla="*/ 720 h 2380"/>
                <a:gd name="T58" fmla="*/ 3169 w 3874"/>
                <a:gd name="T59" fmla="*/ 436 h 2380"/>
                <a:gd name="T60" fmla="*/ 3103 w 3874"/>
                <a:gd name="T61" fmla="*/ 311 h 2380"/>
                <a:gd name="T62" fmla="*/ 3093 w 3874"/>
                <a:gd name="T63" fmla="*/ 214 h 2380"/>
                <a:gd name="T64" fmla="*/ 3169 w 3874"/>
                <a:gd name="T65" fmla="*/ 21 h 2380"/>
                <a:gd name="T66" fmla="*/ 245 w 3874"/>
                <a:gd name="T67" fmla="*/ 4 h 238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874"/>
                <a:gd name="T103" fmla="*/ 0 h 2380"/>
                <a:gd name="T104" fmla="*/ 3874 w 3874"/>
                <a:gd name="T105" fmla="*/ 2380 h 238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874" h="2380">
                  <a:moveTo>
                    <a:pt x="245" y="4"/>
                  </a:moveTo>
                  <a:lnTo>
                    <a:pt x="218" y="9"/>
                  </a:lnTo>
                  <a:lnTo>
                    <a:pt x="182" y="19"/>
                  </a:lnTo>
                  <a:lnTo>
                    <a:pt x="139" y="41"/>
                  </a:lnTo>
                  <a:lnTo>
                    <a:pt x="83" y="72"/>
                  </a:lnTo>
                  <a:lnTo>
                    <a:pt x="42" y="106"/>
                  </a:lnTo>
                  <a:lnTo>
                    <a:pt x="18" y="143"/>
                  </a:lnTo>
                  <a:lnTo>
                    <a:pt x="8" y="174"/>
                  </a:lnTo>
                  <a:lnTo>
                    <a:pt x="0" y="216"/>
                  </a:lnTo>
                  <a:lnTo>
                    <a:pt x="0" y="257"/>
                  </a:lnTo>
                  <a:lnTo>
                    <a:pt x="10" y="291"/>
                  </a:lnTo>
                  <a:lnTo>
                    <a:pt x="18" y="326"/>
                  </a:lnTo>
                  <a:lnTo>
                    <a:pt x="30" y="357"/>
                  </a:lnTo>
                  <a:lnTo>
                    <a:pt x="69" y="438"/>
                  </a:lnTo>
                  <a:lnTo>
                    <a:pt x="124" y="528"/>
                  </a:lnTo>
                  <a:lnTo>
                    <a:pt x="206" y="627"/>
                  </a:lnTo>
                  <a:lnTo>
                    <a:pt x="288" y="740"/>
                  </a:lnTo>
                  <a:lnTo>
                    <a:pt x="370" y="838"/>
                  </a:lnTo>
                  <a:lnTo>
                    <a:pt x="441" y="937"/>
                  </a:lnTo>
                  <a:lnTo>
                    <a:pt x="523" y="1056"/>
                  </a:lnTo>
                  <a:lnTo>
                    <a:pt x="593" y="1207"/>
                  </a:lnTo>
                  <a:lnTo>
                    <a:pt x="640" y="1339"/>
                  </a:lnTo>
                  <a:lnTo>
                    <a:pt x="687" y="1503"/>
                  </a:lnTo>
                  <a:lnTo>
                    <a:pt x="711" y="1681"/>
                  </a:lnTo>
                  <a:lnTo>
                    <a:pt x="746" y="1839"/>
                  </a:lnTo>
                  <a:lnTo>
                    <a:pt x="746" y="1926"/>
                  </a:lnTo>
                  <a:lnTo>
                    <a:pt x="746" y="2038"/>
                  </a:lnTo>
                  <a:lnTo>
                    <a:pt x="746" y="2110"/>
                  </a:lnTo>
                  <a:lnTo>
                    <a:pt x="736" y="2178"/>
                  </a:lnTo>
                  <a:lnTo>
                    <a:pt x="699" y="2248"/>
                  </a:lnTo>
                  <a:lnTo>
                    <a:pt x="674" y="2290"/>
                  </a:lnTo>
                  <a:lnTo>
                    <a:pt x="640" y="2327"/>
                  </a:lnTo>
                  <a:lnTo>
                    <a:pt x="607" y="2352"/>
                  </a:lnTo>
                  <a:lnTo>
                    <a:pt x="584" y="2366"/>
                  </a:lnTo>
                  <a:lnTo>
                    <a:pt x="558" y="2380"/>
                  </a:lnTo>
                  <a:lnTo>
                    <a:pt x="903" y="2359"/>
                  </a:lnTo>
                  <a:lnTo>
                    <a:pt x="1570" y="2308"/>
                  </a:lnTo>
                  <a:lnTo>
                    <a:pt x="2122" y="2268"/>
                  </a:lnTo>
                  <a:lnTo>
                    <a:pt x="2756" y="2229"/>
                  </a:lnTo>
                  <a:lnTo>
                    <a:pt x="3228" y="2216"/>
                  </a:lnTo>
                  <a:lnTo>
                    <a:pt x="3592" y="2222"/>
                  </a:lnTo>
                  <a:lnTo>
                    <a:pt x="3686" y="2222"/>
                  </a:lnTo>
                  <a:lnTo>
                    <a:pt x="3745" y="2216"/>
                  </a:lnTo>
                  <a:lnTo>
                    <a:pt x="3780" y="2183"/>
                  </a:lnTo>
                  <a:lnTo>
                    <a:pt x="3815" y="2146"/>
                  </a:lnTo>
                  <a:lnTo>
                    <a:pt x="3844" y="2093"/>
                  </a:lnTo>
                  <a:lnTo>
                    <a:pt x="3862" y="2028"/>
                  </a:lnTo>
                  <a:lnTo>
                    <a:pt x="3874" y="1965"/>
                  </a:lnTo>
                  <a:lnTo>
                    <a:pt x="3874" y="1874"/>
                  </a:lnTo>
                  <a:lnTo>
                    <a:pt x="3868" y="1803"/>
                  </a:lnTo>
                  <a:lnTo>
                    <a:pt x="3862" y="1688"/>
                  </a:lnTo>
                  <a:lnTo>
                    <a:pt x="3827" y="1563"/>
                  </a:lnTo>
                  <a:lnTo>
                    <a:pt x="3768" y="1401"/>
                  </a:lnTo>
                  <a:lnTo>
                    <a:pt x="3698" y="1253"/>
                  </a:lnTo>
                  <a:lnTo>
                    <a:pt x="3639" y="1121"/>
                  </a:lnTo>
                  <a:lnTo>
                    <a:pt x="3545" y="977"/>
                  </a:lnTo>
                  <a:lnTo>
                    <a:pt x="3451" y="845"/>
                  </a:lnTo>
                  <a:lnTo>
                    <a:pt x="3369" y="720"/>
                  </a:lnTo>
                  <a:lnTo>
                    <a:pt x="3240" y="541"/>
                  </a:lnTo>
                  <a:lnTo>
                    <a:pt x="3169" y="436"/>
                  </a:lnTo>
                  <a:lnTo>
                    <a:pt x="3126" y="365"/>
                  </a:lnTo>
                  <a:lnTo>
                    <a:pt x="3103" y="311"/>
                  </a:lnTo>
                  <a:lnTo>
                    <a:pt x="3093" y="259"/>
                  </a:lnTo>
                  <a:lnTo>
                    <a:pt x="3093" y="214"/>
                  </a:lnTo>
                  <a:lnTo>
                    <a:pt x="3146" y="54"/>
                  </a:lnTo>
                  <a:lnTo>
                    <a:pt x="3169" y="21"/>
                  </a:lnTo>
                  <a:lnTo>
                    <a:pt x="282" y="0"/>
                  </a:lnTo>
                  <a:lnTo>
                    <a:pt x="245" y="4"/>
                  </a:lnTo>
                  <a:close/>
                </a:path>
              </a:pathLst>
            </a:custGeom>
            <a:solidFill>
              <a:srgbClr val="FFFFFF"/>
            </a:solidFill>
            <a:ln w="492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3086" name="Freeform 5"/>
            <p:cNvSpPr>
              <a:spLocks/>
            </p:cNvSpPr>
            <p:nvPr/>
          </p:nvSpPr>
          <p:spPr bwMode="auto">
            <a:xfrm>
              <a:off x="1333" y="1859"/>
              <a:ext cx="319" cy="155"/>
            </a:xfrm>
            <a:custGeom>
              <a:avLst/>
              <a:gdLst>
                <a:gd name="T0" fmla="*/ 319 w 319"/>
                <a:gd name="T1" fmla="*/ 11 h 155"/>
                <a:gd name="T2" fmla="*/ 237 w 319"/>
                <a:gd name="T3" fmla="*/ 142 h 155"/>
                <a:gd name="T4" fmla="*/ 155 w 319"/>
                <a:gd name="T5" fmla="*/ 155 h 155"/>
                <a:gd name="T6" fmla="*/ 114 w 319"/>
                <a:gd name="T7" fmla="*/ 153 h 155"/>
                <a:gd name="T8" fmla="*/ 72 w 319"/>
                <a:gd name="T9" fmla="*/ 144 h 155"/>
                <a:gd name="T10" fmla="*/ 41 w 319"/>
                <a:gd name="T11" fmla="*/ 129 h 155"/>
                <a:gd name="T12" fmla="*/ 20 w 319"/>
                <a:gd name="T13" fmla="*/ 114 h 155"/>
                <a:gd name="T14" fmla="*/ 6 w 319"/>
                <a:gd name="T15" fmla="*/ 94 h 155"/>
                <a:gd name="T16" fmla="*/ 0 w 319"/>
                <a:gd name="T17" fmla="*/ 76 h 155"/>
                <a:gd name="T18" fmla="*/ 2 w 319"/>
                <a:gd name="T19" fmla="*/ 53 h 155"/>
                <a:gd name="T20" fmla="*/ 14 w 319"/>
                <a:gd name="T21" fmla="*/ 37 h 155"/>
                <a:gd name="T22" fmla="*/ 37 w 319"/>
                <a:gd name="T23" fmla="*/ 24 h 155"/>
                <a:gd name="T24" fmla="*/ 67 w 319"/>
                <a:gd name="T25" fmla="*/ 13 h 155"/>
                <a:gd name="T26" fmla="*/ 102 w 319"/>
                <a:gd name="T27" fmla="*/ 7 h 155"/>
                <a:gd name="T28" fmla="*/ 131 w 319"/>
                <a:gd name="T29" fmla="*/ 4 h 155"/>
                <a:gd name="T30" fmla="*/ 164 w 319"/>
                <a:gd name="T31" fmla="*/ 1 h 155"/>
                <a:gd name="T32" fmla="*/ 190 w 319"/>
                <a:gd name="T33" fmla="*/ 1 h 155"/>
                <a:gd name="T34" fmla="*/ 223 w 319"/>
                <a:gd name="T35" fmla="*/ 0 h 155"/>
                <a:gd name="T36" fmla="*/ 319 w 319"/>
                <a:gd name="T37" fmla="*/ 11 h 1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9"/>
                <a:gd name="T58" fmla="*/ 0 h 155"/>
                <a:gd name="T59" fmla="*/ 319 w 319"/>
                <a:gd name="T60" fmla="*/ 155 h 15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9" h="155">
                  <a:moveTo>
                    <a:pt x="319" y="11"/>
                  </a:moveTo>
                  <a:lnTo>
                    <a:pt x="237" y="142"/>
                  </a:lnTo>
                  <a:lnTo>
                    <a:pt x="155" y="155"/>
                  </a:lnTo>
                  <a:lnTo>
                    <a:pt x="114" y="153"/>
                  </a:lnTo>
                  <a:lnTo>
                    <a:pt x="72" y="144"/>
                  </a:lnTo>
                  <a:lnTo>
                    <a:pt x="41" y="129"/>
                  </a:lnTo>
                  <a:lnTo>
                    <a:pt x="20" y="114"/>
                  </a:lnTo>
                  <a:lnTo>
                    <a:pt x="6" y="94"/>
                  </a:lnTo>
                  <a:lnTo>
                    <a:pt x="0" y="76"/>
                  </a:lnTo>
                  <a:lnTo>
                    <a:pt x="2" y="53"/>
                  </a:lnTo>
                  <a:lnTo>
                    <a:pt x="14" y="37"/>
                  </a:lnTo>
                  <a:lnTo>
                    <a:pt x="37" y="24"/>
                  </a:lnTo>
                  <a:lnTo>
                    <a:pt x="67" y="13"/>
                  </a:lnTo>
                  <a:lnTo>
                    <a:pt x="102" y="7"/>
                  </a:lnTo>
                  <a:lnTo>
                    <a:pt x="131" y="4"/>
                  </a:lnTo>
                  <a:lnTo>
                    <a:pt x="164" y="1"/>
                  </a:lnTo>
                  <a:lnTo>
                    <a:pt x="190" y="1"/>
                  </a:lnTo>
                  <a:lnTo>
                    <a:pt x="223" y="0"/>
                  </a:lnTo>
                  <a:lnTo>
                    <a:pt x="319" y="11"/>
                  </a:lnTo>
                  <a:close/>
                </a:path>
              </a:pathLst>
            </a:custGeom>
            <a:solidFill>
              <a:srgbClr val="808080"/>
            </a:solidFill>
            <a:ln w="492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3087" name="Freeform 6"/>
            <p:cNvSpPr>
              <a:spLocks/>
            </p:cNvSpPr>
            <p:nvPr/>
          </p:nvSpPr>
          <p:spPr bwMode="auto">
            <a:xfrm>
              <a:off x="1456" y="1850"/>
              <a:ext cx="223" cy="127"/>
            </a:xfrm>
            <a:custGeom>
              <a:avLst/>
              <a:gdLst>
                <a:gd name="T0" fmla="*/ 0 w 223"/>
                <a:gd name="T1" fmla="*/ 15 h 127"/>
                <a:gd name="T2" fmla="*/ 41 w 223"/>
                <a:gd name="T3" fmla="*/ 32 h 127"/>
                <a:gd name="T4" fmla="*/ 61 w 223"/>
                <a:gd name="T5" fmla="*/ 48 h 127"/>
                <a:gd name="T6" fmla="*/ 71 w 223"/>
                <a:gd name="T7" fmla="*/ 65 h 127"/>
                <a:gd name="T8" fmla="*/ 73 w 223"/>
                <a:gd name="T9" fmla="*/ 89 h 127"/>
                <a:gd name="T10" fmla="*/ 65 w 223"/>
                <a:gd name="T11" fmla="*/ 108 h 127"/>
                <a:gd name="T12" fmla="*/ 41 w 223"/>
                <a:gd name="T13" fmla="*/ 127 h 127"/>
                <a:gd name="T14" fmla="*/ 223 w 223"/>
                <a:gd name="T15" fmla="*/ 105 h 127"/>
                <a:gd name="T16" fmla="*/ 208 w 223"/>
                <a:gd name="T17" fmla="*/ 0 h 127"/>
                <a:gd name="T18" fmla="*/ 0 w 223"/>
                <a:gd name="T19" fmla="*/ 15 h 1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3"/>
                <a:gd name="T31" fmla="*/ 0 h 127"/>
                <a:gd name="T32" fmla="*/ 223 w 223"/>
                <a:gd name="T33" fmla="*/ 127 h 1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3" h="127">
                  <a:moveTo>
                    <a:pt x="0" y="15"/>
                  </a:moveTo>
                  <a:lnTo>
                    <a:pt x="41" y="32"/>
                  </a:lnTo>
                  <a:lnTo>
                    <a:pt x="61" y="48"/>
                  </a:lnTo>
                  <a:lnTo>
                    <a:pt x="71" y="65"/>
                  </a:lnTo>
                  <a:lnTo>
                    <a:pt x="73" y="89"/>
                  </a:lnTo>
                  <a:lnTo>
                    <a:pt x="65" y="108"/>
                  </a:lnTo>
                  <a:lnTo>
                    <a:pt x="41" y="127"/>
                  </a:lnTo>
                  <a:lnTo>
                    <a:pt x="223" y="105"/>
                  </a:lnTo>
                  <a:lnTo>
                    <a:pt x="208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 w="492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3088" name="Freeform 7"/>
            <p:cNvSpPr>
              <a:spLocks/>
            </p:cNvSpPr>
            <p:nvPr/>
          </p:nvSpPr>
          <p:spPr bwMode="auto">
            <a:xfrm>
              <a:off x="1394" y="1751"/>
              <a:ext cx="3243" cy="263"/>
            </a:xfrm>
            <a:custGeom>
              <a:avLst/>
              <a:gdLst>
                <a:gd name="T0" fmla="*/ 3069 w 3243"/>
                <a:gd name="T1" fmla="*/ 20 h 263"/>
                <a:gd name="T2" fmla="*/ 0 w 3243"/>
                <a:gd name="T3" fmla="*/ 0 h 263"/>
                <a:gd name="T4" fmla="*/ 86 w 3243"/>
                <a:gd name="T5" fmla="*/ 8 h 263"/>
                <a:gd name="T6" fmla="*/ 117 w 3243"/>
                <a:gd name="T7" fmla="*/ 13 h 263"/>
                <a:gd name="T8" fmla="*/ 150 w 3243"/>
                <a:gd name="T9" fmla="*/ 21 h 263"/>
                <a:gd name="T10" fmla="*/ 172 w 3243"/>
                <a:gd name="T11" fmla="*/ 33 h 263"/>
                <a:gd name="T12" fmla="*/ 197 w 3243"/>
                <a:gd name="T13" fmla="*/ 51 h 263"/>
                <a:gd name="T14" fmla="*/ 209 w 3243"/>
                <a:gd name="T15" fmla="*/ 71 h 263"/>
                <a:gd name="T16" fmla="*/ 217 w 3243"/>
                <a:gd name="T17" fmla="*/ 93 h 263"/>
                <a:gd name="T18" fmla="*/ 221 w 3243"/>
                <a:gd name="T19" fmla="*/ 115 h 263"/>
                <a:gd name="T20" fmla="*/ 223 w 3243"/>
                <a:gd name="T21" fmla="*/ 134 h 263"/>
                <a:gd name="T22" fmla="*/ 217 w 3243"/>
                <a:gd name="T23" fmla="*/ 161 h 263"/>
                <a:gd name="T24" fmla="*/ 209 w 3243"/>
                <a:gd name="T25" fmla="*/ 188 h 263"/>
                <a:gd name="T26" fmla="*/ 188 w 3243"/>
                <a:gd name="T27" fmla="*/ 211 h 263"/>
                <a:gd name="T28" fmla="*/ 154 w 3243"/>
                <a:gd name="T29" fmla="*/ 234 h 263"/>
                <a:gd name="T30" fmla="*/ 113 w 3243"/>
                <a:gd name="T31" fmla="*/ 249 h 263"/>
                <a:gd name="T32" fmla="*/ 80 w 3243"/>
                <a:gd name="T33" fmla="*/ 263 h 263"/>
                <a:gd name="T34" fmla="*/ 282 w 3243"/>
                <a:gd name="T35" fmla="*/ 250 h 263"/>
                <a:gd name="T36" fmla="*/ 505 w 3243"/>
                <a:gd name="T37" fmla="*/ 230 h 263"/>
                <a:gd name="T38" fmla="*/ 859 w 3243"/>
                <a:gd name="T39" fmla="*/ 217 h 263"/>
                <a:gd name="T40" fmla="*/ 1152 w 3243"/>
                <a:gd name="T41" fmla="*/ 204 h 263"/>
                <a:gd name="T42" fmla="*/ 1505 w 3243"/>
                <a:gd name="T43" fmla="*/ 204 h 263"/>
                <a:gd name="T44" fmla="*/ 1892 w 3243"/>
                <a:gd name="T45" fmla="*/ 211 h 263"/>
                <a:gd name="T46" fmla="*/ 2374 w 3243"/>
                <a:gd name="T47" fmla="*/ 217 h 263"/>
                <a:gd name="T48" fmla="*/ 2834 w 3243"/>
                <a:gd name="T49" fmla="*/ 237 h 263"/>
                <a:gd name="T50" fmla="*/ 3022 w 3243"/>
                <a:gd name="T51" fmla="*/ 257 h 263"/>
                <a:gd name="T52" fmla="*/ 3074 w 3243"/>
                <a:gd name="T53" fmla="*/ 261 h 263"/>
                <a:gd name="T54" fmla="*/ 3133 w 3243"/>
                <a:gd name="T55" fmla="*/ 262 h 263"/>
                <a:gd name="T56" fmla="*/ 3174 w 3243"/>
                <a:gd name="T57" fmla="*/ 257 h 263"/>
                <a:gd name="T58" fmla="*/ 3210 w 3243"/>
                <a:gd name="T59" fmla="*/ 237 h 263"/>
                <a:gd name="T60" fmla="*/ 3229 w 3243"/>
                <a:gd name="T61" fmla="*/ 213 h 263"/>
                <a:gd name="T62" fmla="*/ 3239 w 3243"/>
                <a:gd name="T63" fmla="*/ 192 h 263"/>
                <a:gd name="T64" fmla="*/ 3243 w 3243"/>
                <a:gd name="T65" fmla="*/ 169 h 263"/>
                <a:gd name="T66" fmla="*/ 3235 w 3243"/>
                <a:gd name="T67" fmla="*/ 127 h 263"/>
                <a:gd name="T68" fmla="*/ 3219 w 3243"/>
                <a:gd name="T69" fmla="*/ 101 h 263"/>
                <a:gd name="T70" fmla="*/ 3196 w 3243"/>
                <a:gd name="T71" fmla="*/ 74 h 263"/>
                <a:gd name="T72" fmla="*/ 3174 w 3243"/>
                <a:gd name="T73" fmla="*/ 56 h 263"/>
                <a:gd name="T74" fmla="*/ 3149 w 3243"/>
                <a:gd name="T75" fmla="*/ 42 h 263"/>
                <a:gd name="T76" fmla="*/ 3112 w 3243"/>
                <a:gd name="T77" fmla="*/ 27 h 263"/>
                <a:gd name="T78" fmla="*/ 3069 w 3243"/>
                <a:gd name="T79" fmla="*/ 20 h 26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243"/>
                <a:gd name="T121" fmla="*/ 0 h 263"/>
                <a:gd name="T122" fmla="*/ 3243 w 3243"/>
                <a:gd name="T123" fmla="*/ 263 h 263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243" h="263">
                  <a:moveTo>
                    <a:pt x="3069" y="20"/>
                  </a:moveTo>
                  <a:lnTo>
                    <a:pt x="0" y="0"/>
                  </a:lnTo>
                  <a:lnTo>
                    <a:pt x="86" y="8"/>
                  </a:lnTo>
                  <a:lnTo>
                    <a:pt x="117" y="13"/>
                  </a:lnTo>
                  <a:lnTo>
                    <a:pt x="150" y="21"/>
                  </a:lnTo>
                  <a:lnTo>
                    <a:pt x="172" y="33"/>
                  </a:lnTo>
                  <a:lnTo>
                    <a:pt x="197" y="51"/>
                  </a:lnTo>
                  <a:lnTo>
                    <a:pt x="209" y="71"/>
                  </a:lnTo>
                  <a:lnTo>
                    <a:pt x="217" y="93"/>
                  </a:lnTo>
                  <a:lnTo>
                    <a:pt x="221" y="115"/>
                  </a:lnTo>
                  <a:lnTo>
                    <a:pt x="223" y="134"/>
                  </a:lnTo>
                  <a:lnTo>
                    <a:pt x="217" y="161"/>
                  </a:lnTo>
                  <a:lnTo>
                    <a:pt x="209" y="188"/>
                  </a:lnTo>
                  <a:lnTo>
                    <a:pt x="188" y="211"/>
                  </a:lnTo>
                  <a:lnTo>
                    <a:pt x="154" y="234"/>
                  </a:lnTo>
                  <a:lnTo>
                    <a:pt x="113" y="249"/>
                  </a:lnTo>
                  <a:lnTo>
                    <a:pt x="80" y="263"/>
                  </a:lnTo>
                  <a:lnTo>
                    <a:pt x="282" y="250"/>
                  </a:lnTo>
                  <a:lnTo>
                    <a:pt x="505" y="230"/>
                  </a:lnTo>
                  <a:lnTo>
                    <a:pt x="859" y="217"/>
                  </a:lnTo>
                  <a:lnTo>
                    <a:pt x="1152" y="204"/>
                  </a:lnTo>
                  <a:lnTo>
                    <a:pt x="1505" y="204"/>
                  </a:lnTo>
                  <a:lnTo>
                    <a:pt x="1892" y="211"/>
                  </a:lnTo>
                  <a:lnTo>
                    <a:pt x="2374" y="217"/>
                  </a:lnTo>
                  <a:lnTo>
                    <a:pt x="2834" y="237"/>
                  </a:lnTo>
                  <a:lnTo>
                    <a:pt x="3022" y="257"/>
                  </a:lnTo>
                  <a:lnTo>
                    <a:pt x="3074" y="261"/>
                  </a:lnTo>
                  <a:lnTo>
                    <a:pt x="3133" y="262"/>
                  </a:lnTo>
                  <a:lnTo>
                    <a:pt x="3174" y="257"/>
                  </a:lnTo>
                  <a:lnTo>
                    <a:pt x="3210" y="237"/>
                  </a:lnTo>
                  <a:lnTo>
                    <a:pt x="3229" y="213"/>
                  </a:lnTo>
                  <a:lnTo>
                    <a:pt x="3239" y="192"/>
                  </a:lnTo>
                  <a:lnTo>
                    <a:pt x="3243" y="169"/>
                  </a:lnTo>
                  <a:lnTo>
                    <a:pt x="3235" y="127"/>
                  </a:lnTo>
                  <a:lnTo>
                    <a:pt x="3219" y="101"/>
                  </a:lnTo>
                  <a:lnTo>
                    <a:pt x="3196" y="74"/>
                  </a:lnTo>
                  <a:lnTo>
                    <a:pt x="3174" y="56"/>
                  </a:lnTo>
                  <a:lnTo>
                    <a:pt x="3149" y="42"/>
                  </a:lnTo>
                  <a:lnTo>
                    <a:pt x="3112" y="27"/>
                  </a:lnTo>
                  <a:lnTo>
                    <a:pt x="3069" y="20"/>
                  </a:lnTo>
                  <a:close/>
                </a:path>
              </a:pathLst>
            </a:custGeom>
            <a:solidFill>
              <a:srgbClr val="FFFFFF"/>
            </a:solidFill>
            <a:ln w="492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</p:grpSp>
      <p:grpSp>
        <p:nvGrpSpPr>
          <p:cNvPr id="3076" name="Group 8"/>
          <p:cNvGrpSpPr>
            <a:grpSpLocks/>
          </p:cNvGrpSpPr>
          <p:nvPr/>
        </p:nvGrpSpPr>
        <p:grpSpPr bwMode="auto">
          <a:xfrm rot="2934409">
            <a:off x="1654968" y="3221832"/>
            <a:ext cx="1116013" cy="1377950"/>
            <a:chOff x="3856" y="3444"/>
            <a:chExt cx="1039" cy="868"/>
          </a:xfrm>
        </p:grpSpPr>
        <p:sp>
          <p:nvSpPr>
            <p:cNvPr id="3079" name="Freeform 9"/>
            <p:cNvSpPr>
              <a:spLocks/>
            </p:cNvSpPr>
            <p:nvPr/>
          </p:nvSpPr>
          <p:spPr bwMode="auto">
            <a:xfrm>
              <a:off x="3856" y="3668"/>
              <a:ext cx="1039" cy="644"/>
            </a:xfrm>
            <a:custGeom>
              <a:avLst/>
              <a:gdLst>
                <a:gd name="T0" fmla="*/ 358 w 1039"/>
                <a:gd name="T1" fmla="*/ 33 h 644"/>
                <a:gd name="T2" fmla="*/ 256 w 1039"/>
                <a:gd name="T3" fmla="*/ 249 h 644"/>
                <a:gd name="T4" fmla="*/ 137 w 1039"/>
                <a:gd name="T5" fmla="*/ 434 h 644"/>
                <a:gd name="T6" fmla="*/ 0 w 1039"/>
                <a:gd name="T7" fmla="*/ 644 h 644"/>
                <a:gd name="T8" fmla="*/ 115 w 1039"/>
                <a:gd name="T9" fmla="*/ 603 h 644"/>
                <a:gd name="T10" fmla="*/ 248 w 1039"/>
                <a:gd name="T11" fmla="*/ 555 h 644"/>
                <a:gd name="T12" fmla="*/ 323 w 1039"/>
                <a:gd name="T13" fmla="*/ 533 h 644"/>
                <a:gd name="T14" fmla="*/ 382 w 1039"/>
                <a:gd name="T15" fmla="*/ 519 h 644"/>
                <a:gd name="T16" fmla="*/ 440 w 1039"/>
                <a:gd name="T17" fmla="*/ 512 h 644"/>
                <a:gd name="T18" fmla="*/ 495 w 1039"/>
                <a:gd name="T19" fmla="*/ 508 h 644"/>
                <a:gd name="T20" fmla="*/ 571 w 1039"/>
                <a:gd name="T21" fmla="*/ 499 h 644"/>
                <a:gd name="T22" fmla="*/ 524 w 1039"/>
                <a:gd name="T23" fmla="*/ 429 h 644"/>
                <a:gd name="T24" fmla="*/ 583 w 1039"/>
                <a:gd name="T25" fmla="*/ 425 h 644"/>
                <a:gd name="T26" fmla="*/ 654 w 1039"/>
                <a:gd name="T27" fmla="*/ 434 h 644"/>
                <a:gd name="T28" fmla="*/ 724 w 1039"/>
                <a:gd name="T29" fmla="*/ 453 h 644"/>
                <a:gd name="T30" fmla="*/ 779 w 1039"/>
                <a:gd name="T31" fmla="*/ 472 h 644"/>
                <a:gd name="T32" fmla="*/ 826 w 1039"/>
                <a:gd name="T33" fmla="*/ 494 h 644"/>
                <a:gd name="T34" fmla="*/ 875 w 1039"/>
                <a:gd name="T35" fmla="*/ 516 h 644"/>
                <a:gd name="T36" fmla="*/ 951 w 1039"/>
                <a:gd name="T37" fmla="*/ 555 h 644"/>
                <a:gd name="T38" fmla="*/ 1039 w 1039"/>
                <a:gd name="T39" fmla="*/ 594 h 644"/>
                <a:gd name="T40" fmla="*/ 1020 w 1039"/>
                <a:gd name="T41" fmla="*/ 457 h 644"/>
                <a:gd name="T42" fmla="*/ 973 w 1039"/>
                <a:gd name="T43" fmla="*/ 347 h 644"/>
                <a:gd name="T44" fmla="*/ 924 w 1039"/>
                <a:gd name="T45" fmla="*/ 220 h 644"/>
                <a:gd name="T46" fmla="*/ 883 w 1039"/>
                <a:gd name="T47" fmla="*/ 126 h 644"/>
                <a:gd name="T48" fmla="*/ 855 w 1039"/>
                <a:gd name="T49" fmla="*/ 53 h 644"/>
                <a:gd name="T50" fmla="*/ 843 w 1039"/>
                <a:gd name="T51" fmla="*/ 0 h 644"/>
                <a:gd name="T52" fmla="*/ 358 w 1039"/>
                <a:gd name="T53" fmla="*/ 33 h 6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39"/>
                <a:gd name="T82" fmla="*/ 0 h 644"/>
                <a:gd name="T83" fmla="*/ 1039 w 1039"/>
                <a:gd name="T84" fmla="*/ 644 h 64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39" h="644">
                  <a:moveTo>
                    <a:pt x="358" y="33"/>
                  </a:moveTo>
                  <a:lnTo>
                    <a:pt x="256" y="249"/>
                  </a:lnTo>
                  <a:lnTo>
                    <a:pt x="137" y="434"/>
                  </a:lnTo>
                  <a:lnTo>
                    <a:pt x="0" y="644"/>
                  </a:lnTo>
                  <a:lnTo>
                    <a:pt x="115" y="603"/>
                  </a:lnTo>
                  <a:lnTo>
                    <a:pt x="248" y="555"/>
                  </a:lnTo>
                  <a:lnTo>
                    <a:pt x="323" y="533"/>
                  </a:lnTo>
                  <a:lnTo>
                    <a:pt x="382" y="519"/>
                  </a:lnTo>
                  <a:lnTo>
                    <a:pt x="440" y="512"/>
                  </a:lnTo>
                  <a:lnTo>
                    <a:pt x="495" y="508"/>
                  </a:lnTo>
                  <a:lnTo>
                    <a:pt x="571" y="499"/>
                  </a:lnTo>
                  <a:lnTo>
                    <a:pt x="524" y="429"/>
                  </a:lnTo>
                  <a:lnTo>
                    <a:pt x="583" y="425"/>
                  </a:lnTo>
                  <a:lnTo>
                    <a:pt x="654" y="434"/>
                  </a:lnTo>
                  <a:lnTo>
                    <a:pt x="724" y="453"/>
                  </a:lnTo>
                  <a:lnTo>
                    <a:pt x="779" y="472"/>
                  </a:lnTo>
                  <a:lnTo>
                    <a:pt x="826" y="494"/>
                  </a:lnTo>
                  <a:lnTo>
                    <a:pt x="875" y="516"/>
                  </a:lnTo>
                  <a:lnTo>
                    <a:pt x="951" y="555"/>
                  </a:lnTo>
                  <a:lnTo>
                    <a:pt x="1039" y="594"/>
                  </a:lnTo>
                  <a:lnTo>
                    <a:pt x="1020" y="457"/>
                  </a:lnTo>
                  <a:lnTo>
                    <a:pt x="973" y="347"/>
                  </a:lnTo>
                  <a:lnTo>
                    <a:pt x="924" y="220"/>
                  </a:lnTo>
                  <a:lnTo>
                    <a:pt x="883" y="126"/>
                  </a:lnTo>
                  <a:lnTo>
                    <a:pt x="855" y="53"/>
                  </a:lnTo>
                  <a:lnTo>
                    <a:pt x="843" y="0"/>
                  </a:lnTo>
                  <a:lnTo>
                    <a:pt x="358" y="33"/>
                  </a:ln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3080" name="Oval 10"/>
            <p:cNvSpPr>
              <a:spLocks noChangeArrowheads="1"/>
            </p:cNvSpPr>
            <p:nvPr/>
          </p:nvSpPr>
          <p:spPr bwMode="auto">
            <a:xfrm>
              <a:off x="4134" y="3444"/>
              <a:ext cx="630" cy="329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3081" name="Freeform 11"/>
            <p:cNvSpPr>
              <a:spLocks/>
            </p:cNvSpPr>
            <p:nvPr/>
          </p:nvSpPr>
          <p:spPr bwMode="auto">
            <a:xfrm>
              <a:off x="4142" y="3448"/>
              <a:ext cx="604" cy="328"/>
            </a:xfrm>
            <a:custGeom>
              <a:avLst/>
              <a:gdLst>
                <a:gd name="T0" fmla="*/ 297 w 604"/>
                <a:gd name="T1" fmla="*/ 0 h 328"/>
                <a:gd name="T2" fmla="*/ 276 w 604"/>
                <a:gd name="T3" fmla="*/ 60 h 328"/>
                <a:gd name="T4" fmla="*/ 213 w 604"/>
                <a:gd name="T5" fmla="*/ 7 h 328"/>
                <a:gd name="T6" fmla="*/ 227 w 604"/>
                <a:gd name="T7" fmla="*/ 65 h 328"/>
                <a:gd name="T8" fmla="*/ 150 w 604"/>
                <a:gd name="T9" fmla="*/ 22 h 328"/>
                <a:gd name="T10" fmla="*/ 180 w 604"/>
                <a:gd name="T11" fmla="*/ 80 h 328"/>
                <a:gd name="T12" fmla="*/ 97 w 604"/>
                <a:gd name="T13" fmla="*/ 45 h 328"/>
                <a:gd name="T14" fmla="*/ 144 w 604"/>
                <a:gd name="T15" fmla="*/ 99 h 328"/>
                <a:gd name="T16" fmla="*/ 43 w 604"/>
                <a:gd name="T17" fmla="*/ 79 h 328"/>
                <a:gd name="T18" fmla="*/ 115 w 604"/>
                <a:gd name="T19" fmla="*/ 124 h 328"/>
                <a:gd name="T20" fmla="*/ 9 w 604"/>
                <a:gd name="T21" fmla="*/ 117 h 328"/>
                <a:gd name="T22" fmla="*/ 109 w 604"/>
                <a:gd name="T23" fmla="*/ 147 h 328"/>
                <a:gd name="T24" fmla="*/ 0 w 604"/>
                <a:gd name="T25" fmla="*/ 162 h 328"/>
                <a:gd name="T26" fmla="*/ 109 w 604"/>
                <a:gd name="T27" fmla="*/ 176 h 328"/>
                <a:gd name="T28" fmla="*/ 9 w 604"/>
                <a:gd name="T29" fmla="*/ 203 h 328"/>
                <a:gd name="T30" fmla="*/ 117 w 604"/>
                <a:gd name="T31" fmla="*/ 204 h 328"/>
                <a:gd name="T32" fmla="*/ 39 w 604"/>
                <a:gd name="T33" fmla="*/ 245 h 328"/>
                <a:gd name="T34" fmla="*/ 143 w 604"/>
                <a:gd name="T35" fmla="*/ 228 h 328"/>
                <a:gd name="T36" fmla="*/ 86 w 604"/>
                <a:gd name="T37" fmla="*/ 278 h 328"/>
                <a:gd name="T38" fmla="*/ 180 w 604"/>
                <a:gd name="T39" fmla="*/ 249 h 328"/>
                <a:gd name="T40" fmla="*/ 150 w 604"/>
                <a:gd name="T41" fmla="*/ 305 h 328"/>
                <a:gd name="T42" fmla="*/ 217 w 604"/>
                <a:gd name="T43" fmla="*/ 264 h 328"/>
                <a:gd name="T44" fmla="*/ 215 w 604"/>
                <a:gd name="T45" fmla="*/ 322 h 328"/>
                <a:gd name="T46" fmla="*/ 264 w 604"/>
                <a:gd name="T47" fmla="*/ 268 h 328"/>
                <a:gd name="T48" fmla="*/ 297 w 604"/>
                <a:gd name="T49" fmla="*/ 328 h 328"/>
                <a:gd name="T50" fmla="*/ 323 w 604"/>
                <a:gd name="T51" fmla="*/ 271 h 328"/>
                <a:gd name="T52" fmla="*/ 356 w 604"/>
                <a:gd name="T53" fmla="*/ 324 h 328"/>
                <a:gd name="T54" fmla="*/ 375 w 604"/>
                <a:gd name="T55" fmla="*/ 265 h 328"/>
                <a:gd name="T56" fmla="*/ 430 w 604"/>
                <a:gd name="T57" fmla="*/ 311 h 328"/>
                <a:gd name="T58" fmla="*/ 417 w 604"/>
                <a:gd name="T59" fmla="*/ 252 h 328"/>
                <a:gd name="T60" fmla="*/ 493 w 604"/>
                <a:gd name="T61" fmla="*/ 286 h 328"/>
                <a:gd name="T62" fmla="*/ 456 w 604"/>
                <a:gd name="T63" fmla="*/ 231 h 328"/>
                <a:gd name="T64" fmla="*/ 554 w 604"/>
                <a:gd name="T65" fmla="*/ 251 h 328"/>
                <a:gd name="T66" fmla="*/ 487 w 604"/>
                <a:gd name="T67" fmla="*/ 208 h 328"/>
                <a:gd name="T68" fmla="*/ 591 w 604"/>
                <a:gd name="T69" fmla="*/ 207 h 328"/>
                <a:gd name="T70" fmla="*/ 499 w 604"/>
                <a:gd name="T71" fmla="*/ 183 h 328"/>
                <a:gd name="T72" fmla="*/ 604 w 604"/>
                <a:gd name="T73" fmla="*/ 162 h 328"/>
                <a:gd name="T74" fmla="*/ 495 w 604"/>
                <a:gd name="T75" fmla="*/ 148 h 328"/>
                <a:gd name="T76" fmla="*/ 597 w 604"/>
                <a:gd name="T77" fmla="*/ 125 h 328"/>
                <a:gd name="T78" fmla="*/ 483 w 604"/>
                <a:gd name="T79" fmla="*/ 121 h 328"/>
                <a:gd name="T80" fmla="*/ 573 w 604"/>
                <a:gd name="T81" fmla="*/ 88 h 328"/>
                <a:gd name="T82" fmla="*/ 465 w 604"/>
                <a:gd name="T83" fmla="*/ 97 h 328"/>
                <a:gd name="T84" fmla="*/ 530 w 604"/>
                <a:gd name="T85" fmla="*/ 53 h 328"/>
                <a:gd name="T86" fmla="*/ 432 w 604"/>
                <a:gd name="T87" fmla="*/ 79 h 328"/>
                <a:gd name="T88" fmla="*/ 469 w 604"/>
                <a:gd name="T89" fmla="*/ 29 h 328"/>
                <a:gd name="T90" fmla="*/ 389 w 604"/>
                <a:gd name="T91" fmla="*/ 65 h 328"/>
                <a:gd name="T92" fmla="*/ 403 w 604"/>
                <a:gd name="T93" fmla="*/ 9 h 328"/>
                <a:gd name="T94" fmla="*/ 338 w 604"/>
                <a:gd name="T95" fmla="*/ 57 h 328"/>
                <a:gd name="T96" fmla="*/ 297 w 604"/>
                <a:gd name="T97" fmla="*/ 0 h 3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04"/>
                <a:gd name="T148" fmla="*/ 0 h 328"/>
                <a:gd name="T149" fmla="*/ 604 w 604"/>
                <a:gd name="T150" fmla="*/ 328 h 3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04" h="328">
                  <a:moveTo>
                    <a:pt x="297" y="0"/>
                  </a:moveTo>
                  <a:lnTo>
                    <a:pt x="276" y="60"/>
                  </a:lnTo>
                  <a:lnTo>
                    <a:pt x="213" y="7"/>
                  </a:lnTo>
                  <a:lnTo>
                    <a:pt x="227" y="65"/>
                  </a:lnTo>
                  <a:lnTo>
                    <a:pt x="150" y="22"/>
                  </a:lnTo>
                  <a:lnTo>
                    <a:pt x="180" y="80"/>
                  </a:lnTo>
                  <a:lnTo>
                    <a:pt x="97" y="45"/>
                  </a:lnTo>
                  <a:lnTo>
                    <a:pt x="144" y="99"/>
                  </a:lnTo>
                  <a:lnTo>
                    <a:pt x="43" y="79"/>
                  </a:lnTo>
                  <a:lnTo>
                    <a:pt x="115" y="124"/>
                  </a:lnTo>
                  <a:lnTo>
                    <a:pt x="9" y="117"/>
                  </a:lnTo>
                  <a:lnTo>
                    <a:pt x="109" y="147"/>
                  </a:lnTo>
                  <a:lnTo>
                    <a:pt x="0" y="162"/>
                  </a:lnTo>
                  <a:lnTo>
                    <a:pt x="109" y="176"/>
                  </a:lnTo>
                  <a:lnTo>
                    <a:pt x="9" y="203"/>
                  </a:lnTo>
                  <a:lnTo>
                    <a:pt x="117" y="204"/>
                  </a:lnTo>
                  <a:lnTo>
                    <a:pt x="39" y="245"/>
                  </a:lnTo>
                  <a:lnTo>
                    <a:pt x="143" y="228"/>
                  </a:lnTo>
                  <a:lnTo>
                    <a:pt x="86" y="278"/>
                  </a:lnTo>
                  <a:lnTo>
                    <a:pt x="180" y="249"/>
                  </a:lnTo>
                  <a:lnTo>
                    <a:pt x="150" y="305"/>
                  </a:lnTo>
                  <a:lnTo>
                    <a:pt x="217" y="264"/>
                  </a:lnTo>
                  <a:lnTo>
                    <a:pt x="215" y="322"/>
                  </a:lnTo>
                  <a:lnTo>
                    <a:pt x="264" y="268"/>
                  </a:lnTo>
                  <a:lnTo>
                    <a:pt x="297" y="328"/>
                  </a:lnTo>
                  <a:lnTo>
                    <a:pt x="323" y="271"/>
                  </a:lnTo>
                  <a:lnTo>
                    <a:pt x="356" y="324"/>
                  </a:lnTo>
                  <a:lnTo>
                    <a:pt x="375" y="265"/>
                  </a:lnTo>
                  <a:lnTo>
                    <a:pt x="430" y="311"/>
                  </a:lnTo>
                  <a:lnTo>
                    <a:pt x="417" y="252"/>
                  </a:lnTo>
                  <a:lnTo>
                    <a:pt x="493" y="286"/>
                  </a:lnTo>
                  <a:lnTo>
                    <a:pt x="456" y="231"/>
                  </a:lnTo>
                  <a:lnTo>
                    <a:pt x="554" y="251"/>
                  </a:lnTo>
                  <a:lnTo>
                    <a:pt x="487" y="208"/>
                  </a:lnTo>
                  <a:lnTo>
                    <a:pt x="591" y="207"/>
                  </a:lnTo>
                  <a:lnTo>
                    <a:pt x="499" y="183"/>
                  </a:lnTo>
                  <a:lnTo>
                    <a:pt x="604" y="162"/>
                  </a:lnTo>
                  <a:lnTo>
                    <a:pt x="495" y="148"/>
                  </a:lnTo>
                  <a:lnTo>
                    <a:pt x="597" y="125"/>
                  </a:lnTo>
                  <a:lnTo>
                    <a:pt x="483" y="121"/>
                  </a:lnTo>
                  <a:lnTo>
                    <a:pt x="573" y="88"/>
                  </a:lnTo>
                  <a:lnTo>
                    <a:pt x="465" y="97"/>
                  </a:lnTo>
                  <a:lnTo>
                    <a:pt x="530" y="53"/>
                  </a:lnTo>
                  <a:lnTo>
                    <a:pt x="432" y="79"/>
                  </a:lnTo>
                  <a:lnTo>
                    <a:pt x="469" y="29"/>
                  </a:lnTo>
                  <a:lnTo>
                    <a:pt x="389" y="65"/>
                  </a:lnTo>
                  <a:lnTo>
                    <a:pt x="403" y="9"/>
                  </a:lnTo>
                  <a:lnTo>
                    <a:pt x="338" y="57"/>
                  </a:lnTo>
                  <a:lnTo>
                    <a:pt x="297" y="0"/>
                  </a:lnTo>
                  <a:close/>
                </a:path>
              </a:pathLst>
            </a:custGeom>
            <a:solidFill>
              <a:srgbClr val="8080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3082" name="Oval 12"/>
            <p:cNvSpPr>
              <a:spLocks noChangeArrowheads="1"/>
            </p:cNvSpPr>
            <p:nvPr/>
          </p:nvSpPr>
          <p:spPr bwMode="auto">
            <a:xfrm>
              <a:off x="4251" y="3500"/>
              <a:ext cx="396" cy="218"/>
            </a:xfrm>
            <a:prstGeom prst="ellipse">
              <a:avLst/>
            </a:prstGeom>
            <a:solidFill>
              <a:srgbClr val="FFFF00"/>
            </a:solidFill>
            <a:ln w="49213">
              <a:solidFill>
                <a:srgbClr val="8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  <p:sp>
          <p:nvSpPr>
            <p:cNvPr id="3083" name="Freeform 13"/>
            <p:cNvSpPr>
              <a:spLocks/>
            </p:cNvSpPr>
            <p:nvPr/>
          </p:nvSpPr>
          <p:spPr bwMode="auto">
            <a:xfrm>
              <a:off x="4288" y="3770"/>
              <a:ext cx="94" cy="352"/>
            </a:xfrm>
            <a:custGeom>
              <a:avLst/>
              <a:gdLst>
                <a:gd name="T0" fmla="*/ 94 w 94"/>
                <a:gd name="T1" fmla="*/ 324 h 352"/>
                <a:gd name="T2" fmla="*/ 42 w 94"/>
                <a:gd name="T3" fmla="*/ 338 h 352"/>
                <a:gd name="T4" fmla="*/ 0 w 94"/>
                <a:gd name="T5" fmla="*/ 352 h 352"/>
                <a:gd name="T6" fmla="*/ 90 w 94"/>
                <a:gd name="T7" fmla="*/ 0 h 352"/>
                <a:gd name="T8" fmla="*/ 90 w 94"/>
                <a:gd name="T9" fmla="*/ 0 h 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352"/>
                <a:gd name="T17" fmla="*/ 94 w 94"/>
                <a:gd name="T18" fmla="*/ 352 h 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352">
                  <a:moveTo>
                    <a:pt x="94" y="324"/>
                  </a:moveTo>
                  <a:lnTo>
                    <a:pt x="42" y="338"/>
                  </a:lnTo>
                  <a:lnTo>
                    <a:pt x="0" y="352"/>
                  </a:lnTo>
                  <a:lnTo>
                    <a:pt x="90" y="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ambria" pitchFamily="18" charset="0"/>
              </a:endParaRPr>
            </a:p>
          </p:txBody>
        </p:sp>
      </p:grp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133600" y="0"/>
          <a:ext cx="3733800" cy="2971800"/>
        </p:xfrm>
        <a:graphic>
          <a:graphicData uri="http://schemas.openxmlformats.org/presentationml/2006/ole">
            <p:oleObj spid="_x0000_s3074" name="Clip" r:id="rId3" imgW="2287800" imgH="2038680" progId="">
              <p:embed/>
            </p:oleObj>
          </a:graphicData>
        </a:graphic>
      </p:graphicFrame>
      <p:sp>
        <p:nvSpPr>
          <p:cNvPr id="3077" name="Text Box 15"/>
          <p:cNvSpPr txBox="1">
            <a:spLocks noChangeArrowheads="1"/>
          </p:cNvSpPr>
          <p:nvPr/>
        </p:nvSpPr>
        <p:spPr bwMode="auto">
          <a:xfrm>
            <a:off x="2895600" y="3048000"/>
            <a:ext cx="46482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i="1">
              <a:solidFill>
                <a:srgbClr val="0000CC"/>
              </a:solidFill>
              <a:latin typeface="Cambria" pitchFamily="18" charset="0"/>
            </a:endParaRPr>
          </a:p>
          <a:p>
            <a:endParaRPr lang="ru-RU" b="1" i="1">
              <a:solidFill>
                <a:srgbClr val="0000CC"/>
              </a:solidFill>
              <a:latin typeface="Cambria" pitchFamily="18" charset="0"/>
            </a:endParaRPr>
          </a:p>
          <a:p>
            <a:endParaRPr lang="ru-RU" b="1" i="1">
              <a:solidFill>
                <a:srgbClr val="0000CC"/>
              </a:solidFill>
              <a:latin typeface="Cambria" pitchFamily="18" charset="0"/>
            </a:endParaRPr>
          </a:p>
          <a:p>
            <a:endParaRPr lang="ru-RU" b="1" i="1">
              <a:solidFill>
                <a:srgbClr val="0000CC"/>
              </a:solidFill>
              <a:latin typeface="Cambria" pitchFamily="18" charset="0"/>
            </a:endParaRPr>
          </a:p>
          <a:p>
            <a:endParaRPr lang="ru-RU" b="1" i="1">
              <a:solidFill>
                <a:srgbClr val="0000CC"/>
              </a:solidFill>
              <a:latin typeface="Cambr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500" y="3571875"/>
            <a:ext cx="4572000" cy="25542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экология – наука о  взаимоотношениях  организмов  между  собой  и со  средой  обитания.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399</TotalTime>
  <Words>457</Words>
  <Application>Microsoft Office PowerPoint</Application>
  <PresentationFormat>Экран (4:3)</PresentationFormat>
  <Paragraphs>88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12</vt:i4>
      </vt:variant>
      <vt:variant>
        <vt:lpstr>Шаблон оформления</vt:lpstr>
      </vt:variant>
      <vt:variant>
        <vt:i4>36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65" baseType="lpstr">
      <vt:lpstr>Lucida Sans Unicode</vt:lpstr>
      <vt:lpstr>Arial</vt:lpstr>
      <vt:lpstr>Wingdings 3</vt:lpstr>
      <vt:lpstr>Verdana</vt:lpstr>
      <vt:lpstr>Wingdings 2</vt:lpstr>
      <vt:lpstr>Calibri</vt:lpstr>
      <vt:lpstr>Cambria</vt:lpstr>
      <vt:lpstr>Perpetua</vt:lpstr>
      <vt:lpstr>Rockwell</vt:lpstr>
      <vt:lpstr>Wingdings</vt:lpstr>
      <vt:lpstr>Arial Black</vt:lpstr>
      <vt:lpstr>Franklin Gothic Book</vt:lpstr>
      <vt:lpstr>Открытая</vt:lpstr>
      <vt:lpstr>Справедливость</vt:lpstr>
      <vt:lpstr>Литейная</vt:lpstr>
      <vt:lpstr>1_Литейная</vt:lpstr>
      <vt:lpstr>Аспект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Справедливость</vt:lpstr>
      <vt:lpstr>Справедливость</vt:lpstr>
      <vt:lpstr>Справедливость</vt:lpstr>
      <vt:lpstr>Справедливость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1_Литейная</vt:lpstr>
      <vt:lpstr>1_Литейная</vt:lpstr>
      <vt:lpstr>1_Литейная</vt:lpstr>
      <vt:lpstr>1_Литейная</vt:lpstr>
      <vt:lpstr>1_Литейная</vt:lpstr>
      <vt:lpstr>1_Литейная</vt:lpstr>
      <vt:lpstr>1_Литейная</vt:lpstr>
      <vt:lpstr>1_Литейная</vt:lpstr>
      <vt:lpstr>Аспект</vt:lpstr>
      <vt:lpstr>Аспект</vt:lpstr>
      <vt:lpstr>Аспект</vt:lpstr>
      <vt:lpstr>Аспект</vt:lpstr>
      <vt:lpstr>Clip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47</cp:revision>
  <dcterms:modified xsi:type="dcterms:W3CDTF">2011-04-26T11:31:51Z</dcterms:modified>
</cp:coreProperties>
</file>