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7" r:id="rId2"/>
    <p:sldId id="302" r:id="rId3"/>
    <p:sldId id="291" r:id="rId4"/>
    <p:sldId id="276" r:id="rId5"/>
    <p:sldId id="278" r:id="rId6"/>
    <p:sldId id="279" r:id="rId7"/>
    <p:sldId id="286" r:id="rId8"/>
    <p:sldId id="301" r:id="rId9"/>
    <p:sldId id="288" r:id="rId10"/>
    <p:sldId id="287" r:id="rId11"/>
    <p:sldId id="285" r:id="rId12"/>
    <p:sldId id="289" r:id="rId13"/>
    <p:sldId id="290" r:id="rId14"/>
    <p:sldId id="270" r:id="rId15"/>
    <p:sldId id="283" r:id="rId16"/>
    <p:sldId id="275" r:id="rId17"/>
    <p:sldId id="281" r:id="rId18"/>
    <p:sldId id="271" r:id="rId19"/>
    <p:sldId id="273" r:id="rId20"/>
    <p:sldId id="280" r:id="rId21"/>
    <p:sldId id="284" r:id="rId22"/>
    <p:sldId id="295" r:id="rId23"/>
    <p:sldId id="282" r:id="rId24"/>
    <p:sldId id="272" r:id="rId25"/>
    <p:sldId id="274" r:id="rId26"/>
    <p:sldId id="268" r:id="rId27"/>
    <p:sldId id="256" r:id="rId28"/>
    <p:sldId id="264" r:id="rId29"/>
    <p:sldId id="269" r:id="rId30"/>
    <p:sldId id="292" r:id="rId31"/>
    <p:sldId id="293" r:id="rId32"/>
    <p:sldId id="294" r:id="rId33"/>
    <p:sldId id="298" r:id="rId34"/>
    <p:sldId id="299" r:id="rId35"/>
    <p:sldId id="297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99"/>
    <a:srgbClr val="339933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391" autoAdjust="0"/>
  </p:normalViewPr>
  <p:slideViewPr>
    <p:cSldViewPr>
      <p:cViewPr varScale="1">
        <p:scale>
          <a:sx n="85" d="100"/>
          <a:sy n="85" d="100"/>
        </p:scale>
        <p:origin x="-9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359321-DE25-4A85-B696-FBDF476F8040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D320F8E-A494-46E1-8F21-F6A9FAF8E2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651D5B-6DC8-4E12-AE79-31F8C7A0F19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B7C1C1-08AE-498F-AB85-4F5E207CFCE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E42C25-3492-473A-AA8F-85772A7CB20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A13AF-6A22-4278-BEDE-C7DE44970F40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B2FA8-4B1F-42EB-98D0-7D612EBCCA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DD92A-7DB6-4015-A78F-0DA8AA9DB57A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76F2D-2B30-4961-955B-C7451DF07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3D6D2-B563-4015-8C38-DCB37B3B50F1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FDE30-9385-4F41-8435-2F005D4DF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66D5B-A5B5-400D-A826-09402286878B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C6945-B5D4-4933-B6C9-5E4263A4A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FA018-FB67-4326-988C-B689CB7633B7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31316-EBB8-4DB6-88B4-CF422214B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D9390-82A8-45F1-A0B9-1A3E9FB65474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5AD9C-3127-4F92-9C97-8427B7653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BAC50-2AEB-470C-B8C0-7911049537D4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83D05-5765-4CA2-97E6-ACCD962FF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E9FDF-D1F5-4EDD-B8BC-6D777DCF4215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83E69-B654-491B-A090-CAC5EB1A8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97FF-EAE6-4E9B-924B-16AECE4E5CD8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3D77B-A38E-44EA-A965-C33A5FEEB8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CA03-14C0-451B-9F14-3F3BC9DB7C49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56D68-91FB-45D0-B4F7-94AB1FAA9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80545-7093-4B73-8438-5A03AD7D2447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A4A3C-391D-43C9-9682-43C9E0EC7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D13F85A-400C-4885-827C-6EBB13C10A51}" type="datetimeFigureOut">
              <a:rPr lang="ru-RU"/>
              <a:pPr>
                <a:defRPr/>
              </a:pPr>
              <a:t>05.05.2011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53EAFD-68ED-4CDF-9E03-28998E98A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wmf"/><Relationship Id="rId7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wmf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66738" y="384175"/>
            <a:ext cx="7656512" cy="7858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757613" cy="46910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Составила: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endParaRPr lang="ru-RU" sz="20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endParaRPr lang="ru-RU" sz="20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Сухомлинова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Татьяна  Васильевна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tabLst>
                <a:tab pos="1600200" algn="l"/>
              </a:tabLst>
              <a:defRPr/>
            </a:pPr>
            <a:r>
              <a:rPr lang="ru-RU" sz="2400" b="1" i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учитель биологии второй квалификационной категории</a:t>
            </a:r>
            <a:endParaRPr lang="ru-RU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4339" name="Рисунок 112" descr="I:\Призентация  О(С)ОШ\рисунки фоны шаблоны\0424eb3b07f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14813" y="1143000"/>
            <a:ext cx="4400550" cy="5010150"/>
          </a:xfrm>
        </p:spPr>
      </p:pic>
      <p:pic>
        <p:nvPicPr>
          <p:cNvPr id="14340" name="Рисунок 1" descr="G:\фото\IMG_13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1357313"/>
            <a:ext cx="2819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6" descr="a_n_09_02_trzust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4572000"/>
            <a:ext cx="4648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18" descr="GBI_2A04_0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143000"/>
            <a:ext cx="6705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Line 20"/>
          <p:cNvSpPr>
            <a:spLocks noChangeShapeType="1"/>
          </p:cNvSpPr>
          <p:nvPr/>
        </p:nvSpPr>
        <p:spPr bwMode="auto">
          <a:xfrm flipV="1">
            <a:off x="3505200" y="3886200"/>
            <a:ext cx="6858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3556" name="Text Box 21"/>
          <p:cNvSpPr txBox="1">
            <a:spLocks noChangeArrowheads="1"/>
          </p:cNvSpPr>
          <p:nvPr/>
        </p:nvSpPr>
        <p:spPr bwMode="auto">
          <a:xfrm>
            <a:off x="0" y="228600"/>
            <a:ext cx="85344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CCCC00"/>
                </a:solidFill>
                <a:latin typeface="Calibri" pitchFamily="34" charset="0"/>
              </a:rPr>
              <a:t>     </a:t>
            </a:r>
            <a:r>
              <a:rPr lang="ru-RU" sz="3600" b="1">
                <a:solidFill>
                  <a:srgbClr val="CCCC00"/>
                </a:solidFill>
                <a:latin typeface="Calibri" pitchFamily="34" charset="0"/>
              </a:rPr>
              <a:t>Расположение  и  строение поджелудочной железы</a:t>
            </a:r>
            <a:r>
              <a:rPr lang="ru-RU" sz="3600" b="1">
                <a:latin typeface="Calibri" pitchFamily="34" charset="0"/>
              </a:rPr>
              <a:t>     </a:t>
            </a:r>
          </a:p>
          <a:p>
            <a:pPr algn="ctr">
              <a:spcBef>
                <a:spcPct val="50000"/>
              </a:spcBef>
            </a:pPr>
            <a:endParaRPr lang="ru-RU" sz="3600" b="1">
              <a:solidFill>
                <a:srgbClr val="CCCC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Pancre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981200"/>
            <a:ext cx="7010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1000" y="1066800"/>
            <a:ext cx="8305800" cy="6858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990099"/>
                </a:solidFill>
                <a:latin typeface="+mj-lt"/>
                <a:ea typeface="+mj-ea"/>
                <a:cs typeface="+mj-cs"/>
              </a:rPr>
              <a:t>Поджелудочная железа  </a:t>
            </a:r>
            <a:br>
              <a:rPr lang="ru-RU" sz="2800" b="1" dirty="0">
                <a:solidFill>
                  <a:srgbClr val="990099"/>
                </a:solidFill>
                <a:latin typeface="+mj-lt"/>
                <a:ea typeface="+mj-ea"/>
                <a:cs typeface="+mj-cs"/>
              </a:rPr>
            </a:br>
            <a:r>
              <a:rPr lang="ru-RU" sz="2800" b="1" u="sng" dirty="0">
                <a:solidFill>
                  <a:srgbClr val="CC0099"/>
                </a:solidFill>
                <a:latin typeface="+mj-lt"/>
                <a:ea typeface="+mj-ea"/>
                <a:cs typeface="+mj-cs"/>
              </a:rPr>
              <a:t>Внешнесекреторная функция - </a:t>
            </a:r>
            <a:br>
              <a:rPr lang="ru-RU" sz="2800" b="1" u="sng" dirty="0">
                <a:solidFill>
                  <a:srgbClr val="CC0099"/>
                </a:solidFill>
                <a:latin typeface="+mj-lt"/>
                <a:ea typeface="+mj-ea"/>
                <a:cs typeface="+mj-cs"/>
              </a:rPr>
            </a:br>
            <a:r>
              <a:rPr lang="ru-RU" sz="2800" b="1" dirty="0">
                <a:solidFill>
                  <a:srgbClr val="CC0099"/>
                </a:solidFill>
                <a:latin typeface="+mj-lt"/>
                <a:ea typeface="+mj-ea"/>
                <a:cs typeface="+mj-cs"/>
              </a:rPr>
              <a:t>участвует  в пищеварении.</a:t>
            </a:r>
            <a:br>
              <a:rPr lang="ru-RU" sz="2800" b="1" dirty="0">
                <a:solidFill>
                  <a:srgbClr val="CC0099"/>
                </a:solidFill>
                <a:latin typeface="+mj-lt"/>
                <a:ea typeface="+mj-ea"/>
                <a:cs typeface="+mj-cs"/>
              </a:rPr>
            </a:br>
            <a:r>
              <a:rPr lang="ru-RU" sz="2800" b="1" dirty="0">
                <a:solidFill>
                  <a:srgbClr val="990099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b="1" dirty="0">
                <a:solidFill>
                  <a:srgbClr val="990099"/>
                </a:solidFill>
                <a:latin typeface="+mj-lt"/>
                <a:ea typeface="+mj-ea"/>
                <a:cs typeface="+mj-cs"/>
              </a:rPr>
            </a:br>
            <a:endParaRPr lang="ru-RU" sz="2800" b="1" dirty="0">
              <a:solidFill>
                <a:srgbClr val="99009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579" name="Text Box 12"/>
          <p:cNvSpPr txBox="1">
            <a:spLocks noChangeArrowheads="1"/>
          </p:cNvSpPr>
          <p:nvPr/>
        </p:nvSpPr>
        <p:spPr bwMode="auto">
          <a:xfrm>
            <a:off x="1219200" y="5181600"/>
            <a:ext cx="647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Calibri" pitchFamily="34" charset="0"/>
              </a:rPr>
              <a:t>Поджелудочный  сок – содержит ферменты – </a:t>
            </a:r>
            <a:r>
              <a:rPr lang="ru-RU" sz="2000" b="1" i="1">
                <a:latin typeface="Calibri" pitchFamily="34" charset="0"/>
              </a:rPr>
              <a:t>трипсин, липаза, амилаза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Pancrea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828800"/>
            <a:ext cx="754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3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990099"/>
                </a:solidFill>
              </a:rPr>
              <a:t>Поджелудочная железа </a:t>
            </a:r>
            <a:br>
              <a:rPr lang="ru-RU" sz="3200" b="1" smtClean="0">
                <a:solidFill>
                  <a:srgbClr val="990099"/>
                </a:solidFill>
              </a:rPr>
            </a:br>
            <a:r>
              <a:rPr lang="ru-RU" sz="3200" b="1" smtClean="0">
                <a:solidFill>
                  <a:srgbClr val="990099"/>
                </a:solidFill>
              </a:rPr>
              <a:t>с островками Лангерганса</a:t>
            </a:r>
            <a:endParaRPr lang="ru-RU" sz="3200" smtClean="0"/>
          </a:p>
        </p:txBody>
      </p:sp>
      <p:sp>
        <p:nvSpPr>
          <p:cNvPr id="25603" name="Line 4"/>
          <p:cNvSpPr>
            <a:spLocks noChangeShapeType="1"/>
          </p:cNvSpPr>
          <p:nvPr/>
        </p:nvSpPr>
        <p:spPr bwMode="auto">
          <a:xfrm flipH="1">
            <a:off x="1714500" y="3929063"/>
            <a:ext cx="342900" cy="142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04" name="Line 5"/>
          <p:cNvSpPr>
            <a:spLocks noChangeShapeType="1"/>
          </p:cNvSpPr>
          <p:nvPr/>
        </p:nvSpPr>
        <p:spPr bwMode="auto">
          <a:xfrm>
            <a:off x="6096000" y="3048000"/>
            <a:ext cx="11430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304800" y="5410200"/>
            <a:ext cx="41910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Calibri" pitchFamily="34" charset="0"/>
                <a:cs typeface="Arial" charset="0"/>
              </a:rPr>
              <a:t>     </a:t>
            </a:r>
            <a:r>
              <a:rPr lang="el-GR" b="1">
                <a:latin typeface="Calibri" pitchFamily="34" charset="0"/>
                <a:cs typeface="Arial" charset="0"/>
              </a:rPr>
              <a:t>β</a:t>
            </a:r>
            <a:r>
              <a:rPr lang="ru-RU" b="1">
                <a:latin typeface="Calibri" pitchFamily="34" charset="0"/>
                <a:cs typeface="Arial" charset="0"/>
              </a:rPr>
              <a:t> – клетки  вырабатывают                 </a:t>
            </a:r>
            <a:r>
              <a:rPr lang="ru-RU" sz="2400" b="1" i="1">
                <a:latin typeface="Calibri" pitchFamily="34" charset="0"/>
                <a:cs typeface="Arial" charset="0"/>
              </a:rPr>
              <a:t>инсулин </a:t>
            </a:r>
            <a:endParaRPr lang="el-GR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25606" name="Text Box 15"/>
          <p:cNvSpPr txBox="1">
            <a:spLocks noChangeArrowheads="1"/>
          </p:cNvSpPr>
          <p:nvPr/>
        </p:nvSpPr>
        <p:spPr bwMode="auto">
          <a:xfrm>
            <a:off x="5334000" y="4724400"/>
            <a:ext cx="3505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>
                <a:latin typeface="Calibri" pitchFamily="34" charset="0"/>
                <a:cs typeface="Arial" charset="0"/>
              </a:rPr>
              <a:t>α</a:t>
            </a:r>
            <a:r>
              <a:rPr lang="ru-RU" b="1">
                <a:latin typeface="Calibri" pitchFamily="34" charset="0"/>
                <a:cs typeface="Arial" charset="0"/>
              </a:rPr>
              <a:t> - клетки вырабатывают </a:t>
            </a:r>
          </a:p>
          <a:p>
            <a:pPr>
              <a:spcBef>
                <a:spcPct val="50000"/>
              </a:spcBef>
            </a:pPr>
            <a:r>
              <a:rPr lang="ru-RU" b="1" i="1">
                <a:latin typeface="Calibri" pitchFamily="34" charset="0"/>
                <a:cs typeface="Arial" charset="0"/>
              </a:rPr>
              <a:t>             </a:t>
            </a:r>
            <a:r>
              <a:rPr lang="ru-RU" sz="2400" b="1" i="1">
                <a:latin typeface="Calibri" pitchFamily="34" charset="0"/>
                <a:cs typeface="Arial" charset="0"/>
              </a:rPr>
              <a:t>глюкагон</a:t>
            </a:r>
            <a:endParaRPr lang="el-GR" sz="2400" b="1" i="1">
              <a:latin typeface="Calibri" pitchFamily="34" charset="0"/>
              <a:cs typeface="Arial" charset="0"/>
            </a:endParaRPr>
          </a:p>
        </p:txBody>
      </p:sp>
      <p:sp>
        <p:nvSpPr>
          <p:cNvPr id="25607" name="Text Box 18"/>
          <p:cNvSpPr txBox="1">
            <a:spLocks noChangeArrowheads="1"/>
          </p:cNvSpPr>
          <p:nvPr/>
        </p:nvSpPr>
        <p:spPr bwMode="auto">
          <a:xfrm>
            <a:off x="1143000" y="1516063"/>
            <a:ext cx="678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latin typeface="Calibri" pitchFamily="34" charset="0"/>
              </a:rPr>
              <a:t>Внутрисекреторная  функция – регулирует углеводный  и жировой обмен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47650"/>
            <a:ext cx="7543800" cy="5937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990099"/>
                </a:solidFill>
              </a:rPr>
              <a:t/>
            </a:r>
            <a:br>
              <a:rPr lang="ru-RU" sz="3600" b="1" i="1" dirty="0" smtClean="0">
                <a:solidFill>
                  <a:srgbClr val="990099"/>
                </a:solidFill>
              </a:rPr>
            </a:br>
            <a:r>
              <a:rPr lang="ru-RU" sz="3600" b="1" i="1" dirty="0" smtClean="0">
                <a:solidFill>
                  <a:srgbClr val="990099"/>
                </a:solidFill>
              </a:rPr>
              <a:t/>
            </a:r>
            <a:br>
              <a:rPr lang="ru-RU" sz="3600" b="1" i="1" dirty="0" smtClean="0">
                <a:solidFill>
                  <a:srgbClr val="990099"/>
                </a:solidFill>
              </a:rPr>
            </a:br>
            <a:r>
              <a:rPr lang="ru-RU" sz="3600" b="1" i="1" dirty="0" smtClean="0">
                <a:solidFill>
                  <a:srgbClr val="990099"/>
                </a:solidFill>
              </a:rPr>
              <a:t>Функции</a:t>
            </a:r>
            <a:br>
              <a:rPr lang="ru-RU" sz="3600" b="1" i="1" dirty="0" smtClean="0">
                <a:solidFill>
                  <a:srgbClr val="990099"/>
                </a:solidFill>
              </a:rPr>
            </a:br>
            <a:r>
              <a:rPr lang="ru-RU" sz="3600" b="1" i="1" dirty="0" smtClean="0">
                <a:solidFill>
                  <a:srgbClr val="990099"/>
                </a:solidFill>
              </a:rPr>
              <a:t>гормонов поджелудочной  железы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00250"/>
            <a:ext cx="7848600" cy="4419600"/>
          </a:xfrm>
        </p:spPr>
        <p:txBody>
          <a:bodyPr/>
          <a:lstStyle/>
          <a:p>
            <a:pPr marL="990600" lvl="1" indent="-533400" eaLnBrk="1" hangingPunct="1">
              <a:buFont typeface="Wingdings" pitchFamily="2" charset="2"/>
              <a:buAutoNum type="arabicPeriod"/>
            </a:pPr>
            <a:r>
              <a:rPr lang="ru-RU" b="1" smtClean="0"/>
              <a:t>Инсулин  -  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ru-RU" b="1" smtClean="0"/>
              <a:t>     Снижает  уровень глюкозы в крови, стимулирует печень на превращение глюкозы в гликоген.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ru-RU" b="1" smtClean="0"/>
              <a:t>2.  Глюкагон – 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ru-RU" b="1" smtClean="0"/>
              <a:t>     Повышает  уровень глюкозы в крови, стимулирует расщепление гликогена до глюкозы.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4500563" y="2143125"/>
            <a:ext cx="3929062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Calibri" pitchFamily="34" charset="0"/>
              </a:rPr>
              <a:t>Состояние, при  котором  концентрация  глюкозы  в  крови  значительно  превышает  норму, называется  </a:t>
            </a:r>
          </a:p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339933"/>
                </a:solidFill>
                <a:latin typeface="Calibri" pitchFamily="34" charset="0"/>
              </a:rPr>
              <a:t>сахарным  диабетом</a:t>
            </a:r>
            <a:r>
              <a:rPr lang="ru-RU" sz="2000" b="1">
                <a:solidFill>
                  <a:srgbClr val="339933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2000250" y="571500"/>
            <a:ext cx="5214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339933"/>
                </a:solidFill>
                <a:latin typeface="Times New Roman" pitchFamily="18" charset="0"/>
              </a:rPr>
              <a:t>Диабет – болезнь </a:t>
            </a:r>
            <a:r>
              <a:rPr lang="ru-RU" sz="36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3600" b="1">
                <a:solidFill>
                  <a:srgbClr val="339933"/>
                </a:solidFill>
                <a:latin typeface="Times New Roman" pitchFamily="18" charset="0"/>
              </a:rPr>
              <a:t>.</a:t>
            </a:r>
            <a:endParaRPr lang="ru-RU" sz="3600">
              <a:latin typeface="Calibri" pitchFamily="34" charset="0"/>
            </a:endParaRPr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571625"/>
            <a:ext cx="3392488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1"/>
          <p:cNvSpPr>
            <a:spLocks noChangeArrowheads="1"/>
          </p:cNvSpPr>
          <p:nvPr/>
        </p:nvSpPr>
        <p:spPr bwMode="auto">
          <a:xfrm>
            <a:off x="3857625" y="1071563"/>
            <a:ext cx="4529138" cy="55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r>
              <a:rPr lang="ru-RU" sz="1600" b="1" i="1">
                <a:solidFill>
                  <a:srgbClr val="CC0099"/>
                </a:solidFill>
                <a:latin typeface="Calibri" pitchFamily="34" charset="0"/>
              </a:rPr>
              <a:t>Древние рукописи китайцев, японцев и арабов свидетельствуют о том, что уже в те времена знали и пытались лечить заболевание, при котором больные «выделяют сладкую мочу». Современное название болезни дал древнеримский врач Аретеус Каппадокийский. Наблюдая у больных частое мочеиспускание, он решил, что поступающая в организм жидкость выделяется в неизмененном виде. Поэтому Артериус назвал эту болезнь “ diabetes” (прохожу сквозь, протекаю). Позже к этому слову добавили еще одно – “ mellitus” (мед, сахар) и болезнь получила название – сахарный диабет. Гален считал, что эта болезнь вызвана заболеванием почек. Парацельс отмечал следующее: «Диабет – болезнь всего организма, при которой в крови образуется сахар». В 1788 г. английский ученый Томас Коули выделил из мочи больного глюкозу…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00188"/>
            <a:ext cx="321468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2063" y="438150"/>
            <a:ext cx="6888162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WordArt 2"/>
          <p:cNvSpPr>
            <a:spLocks noChangeArrowheads="1" noChangeShapeType="1" noTextEdit="1"/>
          </p:cNvSpPr>
          <p:nvPr/>
        </p:nvSpPr>
        <p:spPr bwMode="auto">
          <a:xfrm>
            <a:off x="1952625" y="652463"/>
            <a:ext cx="47148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Известная  статистика</a:t>
            </a:r>
          </a:p>
        </p:txBody>
      </p:sp>
      <p:sp>
        <p:nvSpPr>
          <p:cNvPr id="31746" name="Line 3"/>
          <p:cNvSpPr>
            <a:spLocks noChangeShapeType="1"/>
          </p:cNvSpPr>
          <p:nvPr/>
        </p:nvSpPr>
        <p:spPr bwMode="auto">
          <a:xfrm>
            <a:off x="1952625" y="1414463"/>
            <a:ext cx="49530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5" y="1643063"/>
            <a:ext cx="8501063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Около  180  млн.  человек  на  планете  страдают  сахарным  диабетом.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Диабет занимает 3  место  в мире  по распространённости  среди  хронических  заболеваний.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В  США – 15 млн.  больных  диабетом.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В  России – 8 млн. больных </a:t>
            </a:r>
            <a:r>
              <a:rPr lang="ru-RU" sz="2000" b="1" i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диабетом,увеличивается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 рост заболевания у детей ( диабет 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 типа).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</a:rPr>
              <a:t>Учёные  утверждают, что  после  60  лет  сахарным  диабетом  страдают  10-20%  населения.</a:t>
            </a:r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4000500"/>
            <a:ext cx="3595687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928688" y="571500"/>
            <a:ext cx="70866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6600"/>
                </a:solidFill>
                <a:latin typeface="Times New Roman" pitchFamily="18" charset="0"/>
              </a:rPr>
              <a:t>Причины  развития  диабета</a:t>
            </a:r>
          </a:p>
        </p:txBody>
      </p:sp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838200" y="1219200"/>
            <a:ext cx="70866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>
                <a:latin typeface="Times New Roman" pitchFamily="18" charset="0"/>
              </a:rPr>
              <a:t>  – диабет передаётся по наследству.</a:t>
            </a:r>
            <a:br>
              <a:rPr lang="ru-RU" sz="2400" b="1">
                <a:latin typeface="Times New Roman" pitchFamily="18" charset="0"/>
              </a:rPr>
            </a:br>
            <a:r>
              <a:rPr lang="ru-RU" sz="24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b="1">
                <a:latin typeface="Times New Roman" pitchFamily="18" charset="0"/>
              </a:rPr>
              <a:t>  – вирусные инфекции.</a:t>
            </a:r>
          </a:p>
          <a:p>
            <a:r>
              <a:rPr lang="ru-RU" sz="24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b="1">
                <a:latin typeface="Times New Roman" pitchFamily="18" charset="0"/>
              </a:rPr>
              <a:t>  – избыток продуктов с большим содержанием сахара(переедание) и  ожирение.</a:t>
            </a:r>
          </a:p>
          <a:p>
            <a:r>
              <a:rPr lang="ru-RU" sz="24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400" b="1">
                <a:latin typeface="Times New Roman" pitchFamily="18" charset="0"/>
              </a:rPr>
              <a:t>  – стресс.</a:t>
            </a:r>
          </a:p>
          <a:p>
            <a:r>
              <a:rPr lang="ru-RU" sz="24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2400" b="1">
                <a:latin typeface="Times New Roman" pitchFamily="18" charset="0"/>
              </a:rPr>
              <a:t>  – искусственное вскармливание.</a:t>
            </a:r>
          </a:p>
          <a:p>
            <a:r>
              <a:rPr lang="ru-RU" sz="2400" b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sz="2400" b="1">
                <a:latin typeface="Times New Roman" pitchFamily="18" charset="0"/>
              </a:rPr>
              <a:t>  – алкоголь, курение, наркотики.</a:t>
            </a:r>
          </a:p>
        </p:txBody>
      </p:sp>
      <p:pic>
        <p:nvPicPr>
          <p:cNvPr id="3277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2428875"/>
            <a:ext cx="178593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4214813"/>
            <a:ext cx="1643062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13" y="3929063"/>
            <a:ext cx="14192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25" y="5000625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00" y="4000500"/>
            <a:ext cx="173355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5000625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рямоугольник 1"/>
          <p:cNvSpPr>
            <a:spLocks noChangeArrowheads="1"/>
          </p:cNvSpPr>
          <p:nvPr/>
        </p:nvSpPr>
        <p:spPr bwMode="auto">
          <a:xfrm>
            <a:off x="714375" y="1071563"/>
            <a:ext cx="7500938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r>
              <a:rPr lang="ru-RU" sz="2800" b="1" i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Сахарный диабет 1 типа</a:t>
            </a:r>
          </a:p>
          <a:p>
            <a:endParaRPr lang="ru-RU">
              <a:latin typeface="Calibri" pitchFamily="34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Диабет 1 типа - инсулинзависимый. В организме инсулин вырабатывается в очень незначительном количестве или не вырабатывается совсем, поэтому его приходится вводить в инъекциях. Развивается такой диабет в основном у детей. Начинается он быстро и протекает тяжело. </a:t>
            </a:r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75" y="493713"/>
            <a:ext cx="4938713" cy="933450"/>
          </a:xfrm>
          <a:prstGeom prst="rect">
            <a:avLst/>
          </a:prstGeom>
          <a:noFill/>
        </p:spPr>
      </p:pic>
      <p:pic>
        <p:nvPicPr>
          <p:cNvPr id="3379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3357563"/>
            <a:ext cx="2405063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8" descr="GBI_2C22_00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3429000"/>
            <a:ext cx="3581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Imag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5" y="4071938"/>
            <a:ext cx="2554288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3" descr="Image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000500"/>
            <a:ext cx="27273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6"/>
          <p:cNvSpPr txBox="1">
            <a:spLocks noChangeArrowheads="1"/>
          </p:cNvSpPr>
          <p:nvPr/>
        </p:nvSpPr>
        <p:spPr bwMode="auto">
          <a:xfrm>
            <a:off x="428625" y="1285875"/>
            <a:ext cx="390525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 b="1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endParaRPr lang="en-US" b="1">
              <a:latin typeface="Calibri" pitchFamily="34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endParaRPr lang="ru-RU" sz="2400" b="1">
              <a:latin typeface="Times New Roman" pitchFamily="18" charset="0"/>
            </a:endParaRPr>
          </a:p>
        </p:txBody>
      </p:sp>
      <p:sp>
        <p:nvSpPr>
          <p:cNvPr id="34820" name="Text Box 7"/>
          <p:cNvSpPr txBox="1">
            <a:spLocks noChangeArrowheads="1"/>
          </p:cNvSpPr>
          <p:nvPr/>
        </p:nvSpPr>
        <p:spPr bwMode="auto">
          <a:xfrm>
            <a:off x="1500188" y="500063"/>
            <a:ext cx="5976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70C0"/>
                </a:solidFill>
                <a:latin typeface="Times New Roman" pitchFamily="18" charset="0"/>
              </a:rPr>
              <a:t>Методы  лечения  диабета </a:t>
            </a:r>
            <a:r>
              <a:rPr lang="en-US" sz="2800" b="1">
                <a:solidFill>
                  <a:srgbClr val="0070C0"/>
                </a:solidFill>
                <a:latin typeface="Times New Roman" pitchFamily="18" charset="0"/>
              </a:rPr>
              <a:t>I</a:t>
            </a:r>
            <a:r>
              <a:rPr lang="ru-RU" sz="2800" b="1">
                <a:solidFill>
                  <a:srgbClr val="0070C0"/>
                </a:solidFill>
                <a:latin typeface="Times New Roman" pitchFamily="18" charset="0"/>
              </a:rPr>
              <a:t> типа</a:t>
            </a:r>
          </a:p>
        </p:txBody>
      </p:sp>
      <p:sp>
        <p:nvSpPr>
          <p:cNvPr id="34821" name="Прямоугольник 6"/>
          <p:cNvSpPr>
            <a:spLocks noChangeArrowheads="1"/>
          </p:cNvSpPr>
          <p:nvPr/>
        </p:nvSpPr>
        <p:spPr bwMode="auto">
          <a:xfrm>
            <a:off x="928688" y="1143000"/>
            <a:ext cx="685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alibri" pitchFamily="34" charset="0"/>
              </a:rPr>
              <a:t>Диабет 1 типа лечат только инсулином.</a:t>
            </a:r>
          </a:p>
        </p:txBody>
      </p:sp>
      <p:sp>
        <p:nvSpPr>
          <p:cNvPr id="34822" name="Прямоугольник 7"/>
          <p:cNvSpPr>
            <a:spLocks noChangeArrowheads="1"/>
          </p:cNvSpPr>
          <p:nvPr/>
        </p:nvSpPr>
        <p:spPr bwMode="auto">
          <a:xfrm>
            <a:off x="642938" y="171450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Половина больных диабетом пользуется человеческим инсулином. Он менее алергенный, для достижения терапевтического эффекта нужны более низкие дозы, при инъекциях реже развивается липодистрофия. </a:t>
            </a:r>
            <a:endParaRPr lang="ru-RU">
              <a:latin typeface="Calibri" pitchFamily="34" charset="0"/>
            </a:endParaRPr>
          </a:p>
        </p:txBody>
      </p:sp>
      <p:pic>
        <p:nvPicPr>
          <p:cNvPr id="3482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1143000"/>
            <a:ext cx="23241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Содержимое 3"/>
          <p:cNvSpPr>
            <a:spLocks noGrp="1"/>
          </p:cNvSpPr>
          <p:nvPr>
            <p:ph sz="half" idx="2"/>
          </p:nvPr>
        </p:nvSpPr>
        <p:spPr>
          <a:xfrm>
            <a:off x="3429000" y="1600200"/>
            <a:ext cx="5257800" cy="4525963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Глава 14 Эндокринная  система (3ч)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  <a:r>
              <a:rPr lang="ru-RU" sz="2000" u="sng" smtClean="0"/>
              <a:t>Урок №1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</a:t>
            </a:r>
            <a:r>
              <a:rPr lang="ru-RU" sz="2000" smtClean="0"/>
              <a:t>Роль  эндокринной  регуляции. Железы  внешней  секреции.</a:t>
            </a:r>
          </a:p>
          <a:p>
            <a:pPr eaLnBrk="1" hangingPunct="1">
              <a:buFont typeface="Arial" charset="0"/>
              <a:buNone/>
            </a:pPr>
            <a:r>
              <a:rPr lang="ru-RU" sz="2000" u="sng" smtClean="0"/>
              <a:t>Урок№2</a:t>
            </a:r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 Функция  желёз внутренней  секреции.</a:t>
            </a:r>
          </a:p>
          <a:p>
            <a:pPr eaLnBrk="1" hangingPunct="1">
              <a:buFont typeface="Arial" charset="0"/>
              <a:buNone/>
            </a:pPr>
            <a:r>
              <a:rPr lang="ru-RU" sz="2000" b="1" u="sng" smtClean="0">
                <a:solidFill>
                  <a:srgbClr val="FF0000"/>
                </a:solidFill>
              </a:rPr>
              <a:t>Урок №3</a:t>
            </a:r>
          </a:p>
          <a:p>
            <a:pPr eaLnBrk="1" hangingPunct="1">
              <a:buFont typeface="Arial" charset="0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Железы  смешанной  секреции. Значение и  функции  поджелудочной  железы. </a:t>
            </a:r>
          </a:p>
        </p:txBody>
      </p:sp>
      <p:pic>
        <p:nvPicPr>
          <p:cNvPr id="5" name="Содержимое 4" descr="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8" y="1298575"/>
            <a:ext cx="3346450" cy="4151313"/>
          </a:xfrm>
        </p:spPr>
      </p:pic>
      <p:sp>
        <p:nvSpPr>
          <p:cNvPr id="9" name="Прямоугольник 8"/>
          <p:cNvSpPr/>
          <p:nvPr/>
        </p:nvSpPr>
        <p:spPr>
          <a:xfrm>
            <a:off x="1571604" y="500042"/>
            <a:ext cx="63666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УМК  Пасечника В.В.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Прямоугольник 1"/>
          <p:cNvSpPr>
            <a:spLocks noChangeArrowheads="1"/>
          </p:cNvSpPr>
          <p:nvPr/>
        </p:nvSpPr>
        <p:spPr bwMode="auto">
          <a:xfrm>
            <a:off x="642938" y="1582738"/>
            <a:ext cx="75009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Диабет 2 типа - инсулиннезависимый встречается чаще, у 85% пациентов. Инсулина в организме достаточно, но он «не распознается» клетками. Чаще всего с помощью специальных таблеток и диеты удается научить клетки «узнавать» инсулин, но в тяжелых случаях приходится прибегать к помощи инъекций. Диабет 2 типа диагностируют в основном после 40 лет. Заболевание развивается медленно, исподволь. И в этом его коварство: повышение уровня глюкозы часто выявляют случайно, когда болезнь уже прогрессирует.</a:t>
            </a:r>
          </a:p>
        </p:txBody>
      </p:sp>
      <p:pic>
        <p:nvPicPr>
          <p:cNvPr id="35842" name="Picture 5" descr="GBI_2D35_00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3714750"/>
            <a:ext cx="3835400" cy="25146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5843" name="Прямоугольник 3"/>
          <p:cNvSpPr>
            <a:spLocks noChangeArrowheads="1"/>
          </p:cNvSpPr>
          <p:nvPr/>
        </p:nvSpPr>
        <p:spPr bwMode="auto">
          <a:xfrm>
            <a:off x="714375" y="1143000"/>
            <a:ext cx="5000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Сахарный диабет </a:t>
            </a:r>
            <a:r>
              <a:rPr lang="en-US" sz="2400" b="1" i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b="1" i="1">
                <a:solidFill>
                  <a:srgbClr val="339933"/>
                </a:solidFill>
                <a:latin typeface="Times New Roman" pitchFamily="18" charset="0"/>
                <a:cs typeface="Times New Roman" pitchFamily="18" charset="0"/>
              </a:rPr>
              <a:t> типа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00250" y="500063"/>
            <a:ext cx="46624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Типы сахарного диабета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WordArt 10"/>
          <p:cNvSpPr>
            <a:spLocks noChangeArrowheads="1" noChangeShapeType="1" noTextEdit="1"/>
          </p:cNvSpPr>
          <p:nvPr/>
        </p:nvSpPr>
        <p:spPr bwMode="auto">
          <a:xfrm>
            <a:off x="1285875" y="642938"/>
            <a:ext cx="6157913" cy="509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Причины  диабета </a:t>
            </a:r>
            <a:r>
              <a:rPr lang="en-US" sz="3200" b="1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II </a:t>
            </a:r>
            <a:r>
              <a:rPr lang="ru-RU" sz="3200" b="1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"/>
                <a:cs typeface="Arial"/>
              </a:rPr>
              <a:t>типа </a:t>
            </a:r>
          </a:p>
        </p:txBody>
      </p:sp>
      <p:sp>
        <p:nvSpPr>
          <p:cNvPr id="36866" name="Text Box 11"/>
          <p:cNvSpPr txBox="1">
            <a:spLocks noChangeArrowheads="1"/>
          </p:cNvSpPr>
          <p:nvPr/>
        </p:nvSpPr>
        <p:spPr bwMode="auto">
          <a:xfrm>
            <a:off x="571500" y="1500188"/>
            <a:ext cx="7429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CC0099"/>
                </a:solidFill>
                <a:latin typeface="Times New Roman" pitchFamily="18" charset="0"/>
              </a:rPr>
              <a:t>Переедание </a:t>
            </a:r>
            <a:r>
              <a:rPr lang="ru-RU" sz="2400" b="1" i="1">
                <a:latin typeface="Times New Roman" pitchFamily="18" charset="0"/>
              </a:rPr>
              <a:t>( высококалорийные продукты – печенья, торты, чипсы, пирожные и др.).</a:t>
            </a:r>
          </a:p>
        </p:txBody>
      </p:sp>
      <p:sp>
        <p:nvSpPr>
          <p:cNvPr id="36867" name="Text Box 12"/>
          <p:cNvSpPr txBox="1">
            <a:spLocks noChangeArrowheads="1"/>
          </p:cNvSpPr>
          <p:nvPr/>
        </p:nvSpPr>
        <p:spPr bwMode="auto">
          <a:xfrm>
            <a:off x="4357688" y="2357438"/>
            <a:ext cx="4648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7030A0"/>
                </a:solidFill>
                <a:latin typeface="Times New Roman" pitchFamily="18" charset="0"/>
              </a:rPr>
              <a:t>Недостаток</a:t>
            </a:r>
            <a:r>
              <a:rPr lang="ru-RU" sz="2400" b="1">
                <a:latin typeface="Times New Roman" pitchFamily="18" charset="0"/>
              </a:rPr>
              <a:t>  </a:t>
            </a:r>
            <a:r>
              <a:rPr lang="ru-RU" sz="2400" b="1" i="1">
                <a:solidFill>
                  <a:srgbClr val="7030A0"/>
                </a:solidFill>
                <a:latin typeface="Times New Roman" pitchFamily="18" charset="0"/>
              </a:rPr>
              <a:t>физической активности.</a:t>
            </a:r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0" y="4643438"/>
            <a:ext cx="135731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4000500"/>
            <a:ext cx="14859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2" descr="http://www.sptimes.com/2002/11/24/photos/taste-overeati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500313"/>
            <a:ext cx="20320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3286125"/>
            <a:ext cx="1500188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WordArt 2" descr="Белый мрамор"/>
          <p:cNvSpPr>
            <a:spLocks noChangeArrowheads="1" noChangeShapeType="1" noTextEdit="1"/>
          </p:cNvSpPr>
          <p:nvPr/>
        </p:nvSpPr>
        <p:spPr bwMode="auto">
          <a:xfrm>
            <a:off x="785813" y="500063"/>
            <a:ext cx="50482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Рейтинг вредности</a:t>
            </a:r>
          </a:p>
        </p:txBody>
      </p:sp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571500" y="928688"/>
            <a:ext cx="66294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Европейские  диетологи  обнародовали список  самых «вредных» продуктов.</a:t>
            </a:r>
          </a:p>
          <a:p>
            <a:pPr>
              <a:spcBef>
                <a:spcPct val="50000"/>
              </a:spcBef>
            </a:pPr>
            <a:endParaRPr lang="ru-RU" b="1">
              <a:latin typeface="Calibri" pitchFamily="34" charset="0"/>
            </a:endParaRPr>
          </a:p>
        </p:txBody>
      </p:sp>
      <p:pic>
        <p:nvPicPr>
          <p:cNvPr id="37891" name="Picture 4" descr="PE0184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304800"/>
            <a:ext cx="1911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533400" y="1820863"/>
            <a:ext cx="7543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Среди  них  продукты  с  большим  содержанием углеводов.</a:t>
            </a: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685800" y="24384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  <a:cs typeface="Times New Roman" pitchFamily="18" charset="0"/>
              </a:rPr>
              <a:t>I</a:t>
            </a:r>
            <a:r>
              <a:rPr lang="ru-RU" b="1">
                <a:latin typeface="Calibri" pitchFamily="34" charset="0"/>
              </a:rPr>
              <a:t> место – картофель  фри. </a:t>
            </a:r>
          </a:p>
        </p:txBody>
      </p:sp>
      <p:sp>
        <p:nvSpPr>
          <p:cNvPr id="37894" name="Text Box 7"/>
          <p:cNvSpPr txBox="1">
            <a:spLocks noChangeArrowheads="1"/>
          </p:cNvSpPr>
          <p:nvPr/>
        </p:nvSpPr>
        <p:spPr bwMode="auto">
          <a:xfrm>
            <a:off x="609600" y="30480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  <a:cs typeface="Times New Roman" pitchFamily="18" charset="0"/>
              </a:rPr>
              <a:t>II</a:t>
            </a:r>
            <a:r>
              <a:rPr lang="ru-RU" b="1">
                <a:latin typeface="Calibri" pitchFamily="34" charset="0"/>
              </a:rPr>
              <a:t> место – чипсы.</a:t>
            </a:r>
          </a:p>
        </p:txBody>
      </p:sp>
      <p:sp>
        <p:nvSpPr>
          <p:cNvPr id="37895" name="Text Box 8"/>
          <p:cNvSpPr txBox="1">
            <a:spLocks noChangeArrowheads="1"/>
          </p:cNvSpPr>
          <p:nvPr/>
        </p:nvSpPr>
        <p:spPr bwMode="auto">
          <a:xfrm>
            <a:off x="609600" y="41148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  <a:cs typeface="Times New Roman" pitchFamily="18" charset="0"/>
              </a:rPr>
              <a:t>III</a:t>
            </a:r>
            <a:r>
              <a:rPr lang="ru-RU" b="1">
                <a:latin typeface="Calibri" pitchFamily="34" charset="0"/>
              </a:rPr>
              <a:t> место  - кола,пепси-кола,газированные напитки.</a:t>
            </a:r>
          </a:p>
        </p:txBody>
      </p:sp>
      <p:sp>
        <p:nvSpPr>
          <p:cNvPr id="37896" name="Text Box 9"/>
          <p:cNvSpPr txBox="1">
            <a:spLocks noChangeArrowheads="1"/>
          </p:cNvSpPr>
          <p:nvPr/>
        </p:nvSpPr>
        <p:spPr bwMode="auto">
          <a:xfrm>
            <a:off x="609600" y="4648200"/>
            <a:ext cx="5486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  <a:cs typeface="Times New Roman" pitchFamily="18" charset="0"/>
              </a:rPr>
              <a:t>IV</a:t>
            </a:r>
            <a:r>
              <a:rPr lang="ru-RU" b="1">
                <a:latin typeface="Calibri" pitchFamily="34" charset="0"/>
              </a:rPr>
              <a:t> место – колбасы </a:t>
            </a: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714375" y="5429250"/>
            <a:ext cx="63246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  <a:cs typeface="Times New Roman" pitchFamily="18" charset="0"/>
              </a:rPr>
              <a:t>V</a:t>
            </a:r>
            <a:r>
              <a:rPr lang="ru-RU" b="1">
                <a:latin typeface="Calibri" pitchFamily="34" charset="0"/>
              </a:rPr>
              <a:t> место – </a:t>
            </a:r>
          </a:p>
          <a:p>
            <a:pPr>
              <a:spcBef>
                <a:spcPct val="50000"/>
              </a:spcBef>
            </a:pPr>
            <a:endParaRPr lang="ru-RU" b="1">
              <a:latin typeface="Calibri" pitchFamily="34" charset="0"/>
            </a:endParaRPr>
          </a:p>
        </p:txBody>
      </p:sp>
      <p:pic>
        <p:nvPicPr>
          <p:cNvPr id="378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0" y="3071813"/>
            <a:ext cx="13906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0" y="2214563"/>
            <a:ext cx="13430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4286250"/>
            <a:ext cx="13716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1813" y="4429125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25" y="3643313"/>
            <a:ext cx="838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3" name="Прямоугольник 19"/>
          <p:cNvSpPr>
            <a:spLocks noChangeArrowheads="1"/>
          </p:cNvSpPr>
          <p:nvPr/>
        </p:nvSpPr>
        <p:spPr bwMode="auto">
          <a:xfrm>
            <a:off x="1857375" y="5429250"/>
            <a:ext cx="3786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Чизбургер, гамбургер, хот-дох</a:t>
            </a:r>
          </a:p>
        </p:txBody>
      </p:sp>
      <p:pic>
        <p:nvPicPr>
          <p:cNvPr id="37904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75" y="5143500"/>
            <a:ext cx="13525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Прямоугольник 1"/>
          <p:cNvSpPr>
            <a:spLocks noChangeArrowheads="1"/>
          </p:cNvSpPr>
          <p:nvPr/>
        </p:nvSpPr>
        <p:spPr bwMode="auto">
          <a:xfrm>
            <a:off x="1000125" y="1000125"/>
            <a:ext cx="7072313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  <a:p>
            <a:r>
              <a:rPr lang="ru-RU" sz="1600" b="1" i="1">
                <a:latin typeface="Times New Roman" pitchFamily="18" charset="0"/>
                <a:cs typeface="Times New Roman" pitchFamily="18" charset="0"/>
              </a:rPr>
              <a:t>Рано выявленный диабет 2 типа легко поддается коррекции. Во многих случаях достаточно снизить вес и строго соблюдать специальную диету. Но иногда все же приходится прибегать к лечению  сахароснежающими препаратами. Повышают выработку инсулина в поджелудочной железе (манинил, диабетон, минидиаб, глюренорм). </a:t>
            </a: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3013" y="360363"/>
            <a:ext cx="6303962" cy="1468437"/>
          </a:xfrm>
          <a:prstGeom prst="rect">
            <a:avLst/>
          </a:prstGeom>
          <a:noFill/>
        </p:spPr>
      </p:pic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2286000"/>
            <a:ext cx="23336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2857500"/>
            <a:ext cx="300037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http://www.megapolis-ural.ru/articles/img/an_19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3643313"/>
            <a:ext cx="2157413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642938" y="500063"/>
            <a:ext cx="7772400" cy="528637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70C0"/>
                </a:solidFill>
                <a:latin typeface="Times New Roman" pitchFamily="18" charset="0"/>
              </a:rPr>
              <a:t>Нормы  уровня  глюкозы в крови у человека.</a:t>
            </a: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685800" y="1066800"/>
            <a:ext cx="586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Ед. измерения  сахара в крови – ммоль/л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457200" y="1905000"/>
            <a:ext cx="3048000" cy="2292350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</a:rPr>
              <a:t>У  здорового  человека – уровень  сахара от  3,3 – 5,5 ммоль/л натощак и до  7,8 ммоль/л после еды.</a:t>
            </a: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4267200" y="1905000"/>
            <a:ext cx="4191000" cy="4300538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</a:rPr>
              <a:t>У  больного  диабетом – уровень  сахара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400" b="1">
                <a:latin typeface="Times New Roman" pitchFamily="18" charset="0"/>
              </a:rPr>
              <a:t> 7,8 ммоль/л.</a:t>
            </a:r>
          </a:p>
          <a:p>
            <a:pPr>
              <a:spcBef>
                <a:spcPct val="50000"/>
              </a:spcBef>
            </a:pPr>
            <a:endParaRPr lang="ru-RU" sz="2400" b="1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400" b="1">
                <a:latin typeface="Times New Roman" pitchFamily="18" charset="0"/>
              </a:rPr>
              <a:t> 3,3 ммоль – гипогеклимия(понижение уровня сахара в крови).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400" b="1">
                <a:latin typeface="Times New Roman" pitchFamily="18" charset="0"/>
              </a:rPr>
              <a:t> 15 ммоль – гипергеклимия(повышение уровня  сахара в крови).</a:t>
            </a:r>
          </a:p>
        </p:txBody>
      </p:sp>
      <p:pic>
        <p:nvPicPr>
          <p:cNvPr id="3994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429125"/>
            <a:ext cx="2928938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3"/>
          <p:cNvSpPr txBox="1">
            <a:spLocks noChangeArrowheads="1"/>
          </p:cNvSpPr>
          <p:nvPr/>
        </p:nvSpPr>
        <p:spPr bwMode="auto">
          <a:xfrm>
            <a:off x="2143125" y="357188"/>
            <a:ext cx="50292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70C0"/>
                </a:solidFill>
                <a:latin typeface="Times New Roman" pitchFamily="18" charset="0"/>
              </a:rPr>
              <a:t>Методы  контроля  диабета</a:t>
            </a:r>
          </a:p>
          <a:p>
            <a:pPr>
              <a:spcBef>
                <a:spcPct val="50000"/>
              </a:spcBef>
            </a:pPr>
            <a:endParaRPr lang="ru-RU" sz="2800" b="1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40962" name="Text Box 5"/>
          <p:cNvSpPr txBox="1">
            <a:spLocks noChangeArrowheads="1"/>
          </p:cNvSpPr>
          <p:nvPr/>
        </p:nvSpPr>
        <p:spPr bwMode="auto">
          <a:xfrm>
            <a:off x="5715000" y="1285875"/>
            <a:ext cx="24384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latin typeface="Times New Roman" pitchFamily="18" charset="0"/>
              </a:rPr>
              <a:t>Глюкометр –</a:t>
            </a:r>
            <a:r>
              <a:rPr lang="ru-RU" sz="2000" b="1">
                <a:latin typeface="Times New Roman" pitchFamily="18" charset="0"/>
              </a:rPr>
              <a:t> прибор для определения  уровня  сахара в крови.</a:t>
            </a:r>
          </a:p>
        </p:txBody>
      </p:sp>
      <p:sp>
        <p:nvSpPr>
          <p:cNvPr id="40963" name="Text Box 7"/>
          <p:cNvSpPr txBox="1">
            <a:spLocks noChangeArrowheads="1"/>
          </p:cNvSpPr>
          <p:nvPr/>
        </p:nvSpPr>
        <p:spPr bwMode="auto">
          <a:xfrm>
            <a:off x="4500563" y="4357688"/>
            <a:ext cx="26479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Пинлет –</a:t>
            </a:r>
          </a:p>
          <a:p>
            <a:pPr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 прибор для прокалывания пальца</a:t>
            </a:r>
          </a:p>
        </p:txBody>
      </p:sp>
      <p:sp>
        <p:nvSpPr>
          <p:cNvPr id="40964" name="Text Box 9"/>
          <p:cNvSpPr txBox="1">
            <a:spLocks noChangeArrowheads="1"/>
          </p:cNvSpPr>
          <p:nvPr/>
        </p:nvSpPr>
        <p:spPr bwMode="auto">
          <a:xfrm>
            <a:off x="357188" y="1785938"/>
            <a:ext cx="3352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latin typeface="Times New Roman" pitchFamily="18" charset="0"/>
              </a:rPr>
              <a:t>Тест-полоски</a:t>
            </a:r>
            <a:r>
              <a:rPr lang="ru-RU" sz="2000" b="1">
                <a:latin typeface="Times New Roman" pitchFamily="18" charset="0"/>
              </a:rPr>
              <a:t> – индикатор  для  определения уровня  сахара в крови.</a:t>
            </a: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1285875"/>
            <a:ext cx="2095500" cy="188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429000"/>
            <a:ext cx="22145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4071938"/>
            <a:ext cx="1928813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928813" y="928688"/>
            <a:ext cx="58578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chemeClr val="accent6">
                    <a:lumMod val="75000"/>
                  </a:schemeClr>
                </a:solidFill>
                <a:latin typeface="+mn-lt"/>
              </a:rPr>
              <a:t>Пр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/</a:t>
            </a:r>
            <a:r>
              <a:rPr lang="ru-RU" b="1" i="1" dirty="0" err="1">
                <a:solidFill>
                  <a:schemeClr val="accent6">
                    <a:lumMod val="75000"/>
                  </a:schemeClr>
                </a:solidFill>
                <a:latin typeface="+mn-lt"/>
              </a:rPr>
              <a:t>р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 №1  «Определение  уровня  глюкозы  в крови»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5"/>
          <p:cNvSpPr txBox="1">
            <a:spLocks noChangeArrowheads="1"/>
          </p:cNvSpPr>
          <p:nvPr/>
        </p:nvSpPr>
        <p:spPr bwMode="auto">
          <a:xfrm rot="-802817">
            <a:off x="6729413" y="4802188"/>
            <a:ext cx="17637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cs typeface="Arial" charset="0"/>
              </a:rPr>
              <a:t>Автор </a:t>
            </a:r>
          </a:p>
          <a:p>
            <a:pPr algn="ctr"/>
            <a:r>
              <a:rPr lang="ru-RU" sz="1600" b="1">
                <a:solidFill>
                  <a:schemeClr val="bg1"/>
                </a:solidFill>
                <a:cs typeface="Arial" charset="0"/>
              </a:rPr>
              <a:t>Белоусова М.И</a:t>
            </a:r>
            <a:r>
              <a:rPr lang="ru-RU" sz="1400" b="1">
                <a:solidFill>
                  <a:schemeClr val="bg1"/>
                </a:solidFill>
                <a:cs typeface="Arial" charset="0"/>
              </a:rPr>
              <a:t>.</a:t>
            </a:r>
          </a:p>
        </p:txBody>
      </p:sp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571500" y="1214438"/>
            <a:ext cx="77866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endParaRPr lang="en-US" sz="120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Если больного не лечить, то в организме накапливаются ядовитые продукты обмена, один из которых ацетон. Он отравляет организм и является причиной развития кетоацидоза, первые признаки которого - усиление жажды, мочеизнурение, появление слабости и сонливости, снижение аппетита, запах ацетона изо рта, боль в животе. Если срочно не обратиться к врачу, может развиться кетоацидозная кома. </a:t>
            </a:r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8" y="457200"/>
            <a:ext cx="7804150" cy="7747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2976" y="1285860"/>
            <a:ext cx="229594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Кетоацидоз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5350" y="3706813"/>
            <a:ext cx="3232150" cy="226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рямоугольник 1"/>
          <p:cNvSpPr>
            <a:spLocks noChangeArrowheads="1"/>
          </p:cNvSpPr>
          <p:nvPr/>
        </p:nvSpPr>
        <p:spPr bwMode="auto">
          <a:xfrm>
            <a:off x="642938" y="1143000"/>
            <a:ext cx="764381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Она развивается у тех, кто принимает лечение, но неадекватное своему состоянию (при передозировке инсулина, при чрезмерных физических перегрузках, при голодании). Тогда уровень глюкозы в крови резко снижается, у больного появляются слабость, потливость, бледность кожи, дрожь. В таком случае дело нужно срочно съесть чайную ложку меда, кусочек сахара или пару карамелек. Если состояние не улучшится через 10-15 минут, нужно вызвать «скорую помощь». </a:t>
            </a:r>
            <a:endParaRPr lang="ru-RU">
              <a:latin typeface="Calibri" pitchFamily="34" charset="0"/>
            </a:endParaRPr>
          </a:p>
        </p:txBody>
      </p:sp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3571875"/>
            <a:ext cx="3071813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63" y="3143250"/>
            <a:ext cx="2262187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213" y="201613"/>
            <a:ext cx="7515225" cy="1760537"/>
          </a:xfrm>
          <a:prstGeom prst="rect">
            <a:avLst/>
          </a:prstGeom>
          <a:noFill/>
        </p:spPr>
      </p:pic>
      <p:pic>
        <p:nvPicPr>
          <p:cNvPr id="4301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3" y="4929188"/>
            <a:ext cx="1611312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Прямоугольник 1"/>
          <p:cNvSpPr>
            <a:spLocks noChangeArrowheads="1"/>
          </p:cNvSpPr>
          <p:nvPr/>
        </p:nvSpPr>
        <p:spPr bwMode="auto">
          <a:xfrm>
            <a:off x="500063" y="1000125"/>
            <a:ext cx="8072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Без глюкозы клетки организма начинают стареть и отмирать, что грозит потерей зрения, болезнями почек, импотенцией, фурункулезом, развитием диабетической стопы с последующей гангреной. Противостоять этим проблемам поможет правильно подобранное лечение.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428604"/>
            <a:ext cx="7786742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Хронические осложнения диабета</a:t>
            </a: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2352675"/>
            <a:ext cx="7121525" cy="4170363"/>
          </a:xfrm>
          <a:prstGeom prst="rect">
            <a:avLst/>
          </a:prstGeom>
          <a:noFill/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428875"/>
            <a:ext cx="71437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7750" y="2352675"/>
            <a:ext cx="7188200" cy="4187825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7750" y="2352675"/>
            <a:ext cx="7261225" cy="426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785813"/>
            <a:ext cx="7929563" cy="24622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Режим  при сахарном диабете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Питайтесь правильно: не реже 3 раз в день, используя свежие продукты. Меньше употребляйте легкоусвояемых углеводов (сахар, конфеты, пирожные, торты), больше фруктов и овощей.  Следите за уровнем холестерина, что поможет избежать не только диабета. Долой лишний вес! Больше движения. 3аймитесь хотя бы зарядкой по утрам, больше ходите пешком. И старайтесь избегать стрессов.</a:t>
            </a:r>
          </a:p>
        </p:txBody>
      </p:sp>
      <p:pic>
        <p:nvPicPr>
          <p:cNvPr id="45058" name="Picture 5" descr="http://www.vision-nn.ru/health/zd_pi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357563"/>
            <a:ext cx="1785938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 descr="http://www.fat-man.ru/wp-content/uploads/2009/07/0091-300x2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500063"/>
            <a:ext cx="10112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6" descr="http://img.lady.ru/images/assets/site/2009/07/beautiful/22/220709-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688" y="4714875"/>
            <a:ext cx="234315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3" y="3214688"/>
            <a:ext cx="17859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0" y="4357688"/>
            <a:ext cx="1714500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50" y="3214688"/>
            <a:ext cx="18938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J007616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571500"/>
            <a:ext cx="28194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7" descr="ANTN0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3214688"/>
            <a:ext cx="34290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38200" y="2438400"/>
            <a:ext cx="77724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u="sng" dirty="0">
                <a:solidFill>
                  <a:schemeClr val="accent6">
                    <a:lumMod val="75000"/>
                  </a:schemeClr>
                </a:solidFill>
                <a:ea typeface="+mj-ea"/>
                <a:cs typeface="+mj-cs"/>
                <a:hlinkClick r:id="rId5" action="ppaction://hlinksldjump"/>
              </a:rPr>
              <a:t>Подумай и ответь !</a:t>
            </a:r>
            <a:endParaRPr lang="ru-RU" sz="5400" u="sng" dirty="0">
              <a:solidFill>
                <a:schemeClr val="accent6">
                  <a:lumMod val="75000"/>
                </a:schemeClr>
              </a:solidFill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>
            <a:spLocks noChangeArrowheads="1"/>
          </p:cNvSpPr>
          <p:nvPr/>
        </p:nvSpPr>
        <p:spPr bwMode="auto">
          <a:xfrm>
            <a:off x="642938" y="642938"/>
            <a:ext cx="79248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Как узнать и определить количество углеводов в продуктах питания, которые мы съедаем за сутки?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Соответствует ли оно норме?</a:t>
            </a:r>
          </a:p>
        </p:txBody>
      </p:sp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685800" y="1828800"/>
            <a:ext cx="7620000" cy="831850"/>
          </a:xfrm>
          <a:prstGeom prst="rect">
            <a:avLst/>
          </a:prstGeom>
          <a:noFill/>
          <a:ln w="9525">
            <a:solidFill>
              <a:srgbClr val="96643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Для удобства  количество углеводов измеряют в калорийных эквивалентах – хлебных единицах(ХЕ).</a:t>
            </a:r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685800" y="5257800"/>
            <a:ext cx="5638800" cy="528638"/>
          </a:xfrm>
          <a:prstGeom prst="rect">
            <a:avLst/>
          </a:prstGeom>
          <a:noFill/>
          <a:ln w="9525">
            <a:solidFill>
              <a:srgbClr val="96643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latin typeface="Calibri" pitchFamily="34" charset="0"/>
              </a:rPr>
              <a:t>1 ХЕ = 12 г углеводов</a:t>
            </a:r>
          </a:p>
        </p:txBody>
      </p:sp>
      <p:pic>
        <p:nvPicPr>
          <p:cNvPr id="46084" name="Picture 5" descr="FD0049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4648200"/>
            <a:ext cx="21431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Line 6"/>
          <p:cNvSpPr>
            <a:spLocks noChangeShapeType="1"/>
          </p:cNvSpPr>
          <p:nvPr/>
        </p:nvSpPr>
        <p:spPr bwMode="auto">
          <a:xfrm flipH="1" flipV="1">
            <a:off x="5943600" y="4876800"/>
            <a:ext cx="1295400" cy="381000"/>
          </a:xfrm>
          <a:prstGeom prst="line">
            <a:avLst/>
          </a:prstGeom>
          <a:noFill/>
          <a:ln w="38100">
            <a:solidFill>
              <a:srgbClr val="966432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685800" y="3276600"/>
            <a:ext cx="5638800" cy="1562100"/>
          </a:xfrm>
          <a:prstGeom prst="rect">
            <a:avLst/>
          </a:prstGeom>
          <a:noFill/>
          <a:ln w="9525">
            <a:solidFill>
              <a:srgbClr val="96643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За стандарт – 1 ХЕ принято считать кусочек чёрного хлеба весом 25 грамм, что составляет 12 г усвоенных углеводов.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81000" y="381000"/>
            <a:ext cx="8153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  <a:latin typeface="Calibri" pitchFamily="34" charset="0"/>
              </a:rPr>
              <a:t>Существует  специальная  таблица ХЕ. ( В ней приведены данные о количестве различных продуктов,содержащих  определённое количество  ХЕ).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57200" y="13716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Например:</a:t>
            </a:r>
          </a:p>
        </p:txBody>
      </p:sp>
      <p:graphicFrame>
        <p:nvGraphicFramePr>
          <p:cNvPr id="28725" name="Group 53"/>
          <p:cNvGraphicFramePr>
            <a:graphicFrameLocks noGrp="1"/>
          </p:cNvGraphicFramePr>
          <p:nvPr/>
        </p:nvGraphicFramePr>
        <p:xfrm>
          <a:off x="457200" y="1905000"/>
          <a:ext cx="8001000" cy="2206625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  <a:gridCol w="2438400"/>
                <a:gridCol w="1524000"/>
                <a:gridCol w="8382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Название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Вес,г/ 1ХЕ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Энергетическая ценность,ккал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Объём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ХЕ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Яблоко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100г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60ккал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1маленькое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1ХЕ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Каша пшеничная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15г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50ккал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2 ст.ложки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1ХЕ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Хлеб белый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25г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65ккал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2 куска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1ХЕ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40" name="Text Box 52"/>
          <p:cNvSpPr txBox="1">
            <a:spLocks noChangeArrowheads="1"/>
          </p:cNvSpPr>
          <p:nvPr/>
        </p:nvSpPr>
        <p:spPr bwMode="auto">
          <a:xfrm>
            <a:off x="457200" y="4648200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За сутки человек может съесть не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&gt;</a:t>
            </a:r>
            <a:r>
              <a:rPr lang="ru-RU" b="1">
                <a:latin typeface="Calibri" pitchFamily="34" charset="0"/>
              </a:rPr>
              <a:t> 25 ХЕ(что составляет 300 г углеводов).</a:t>
            </a:r>
          </a:p>
        </p:txBody>
      </p:sp>
      <p:sp>
        <p:nvSpPr>
          <p:cNvPr id="47141" name="Text Box 54"/>
          <p:cNvSpPr txBox="1">
            <a:spLocks noChangeArrowheads="1"/>
          </p:cNvSpPr>
          <p:nvPr/>
        </p:nvSpPr>
        <p:spPr bwMode="auto">
          <a:xfrm>
            <a:off x="609600" y="5562600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47142" name="Text Box 55"/>
          <p:cNvSpPr txBox="1">
            <a:spLocks noChangeArrowheads="1"/>
          </p:cNvSpPr>
          <p:nvPr/>
        </p:nvSpPr>
        <p:spPr bwMode="auto">
          <a:xfrm>
            <a:off x="457200" y="5554663"/>
            <a:ext cx="632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За один приём пищи не рекомендуется съедать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&gt;</a:t>
            </a:r>
            <a:r>
              <a:rPr lang="ru-RU" b="1">
                <a:latin typeface="Calibri" pitchFamily="34" charset="0"/>
              </a:rPr>
              <a:t> 6 ХЕ(т.е. 72 г углеводов)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7924800" cy="830263"/>
          </a:xfrm>
          <a:prstGeom prst="rect">
            <a:avLst/>
          </a:prstGeom>
          <a:noFill/>
          <a:ln w="9525">
            <a:solidFill>
              <a:srgbClr val="BD200B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/</a:t>
            </a:r>
            <a:r>
              <a:rPr lang="ru-RU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№2</a:t>
            </a:r>
            <a:r>
              <a:rPr lang="ru-RU" sz="2400" b="1" dirty="0">
                <a:solidFill>
                  <a:schemeClr val="accent6"/>
                </a:solidFill>
                <a:latin typeface="+mn-lt"/>
              </a:rPr>
              <a:t> Расчёт количества ХЕ в готовых продуктах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/>
                </a:solidFill>
                <a:latin typeface="+mn-lt"/>
              </a:rPr>
              <a:t>(по информации на упаковке).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57200" y="1566863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Задание № 1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2438400" y="1490663"/>
            <a:ext cx="6324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latin typeface="Calibri" pitchFamily="34" charset="0"/>
              </a:rPr>
              <a:t>Рассчитайте количество ХЕ (углеводов) в стаканчике весом 125 г «Чудо-йогурт».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33400" y="2786063"/>
            <a:ext cx="7162800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Расчёт:   в  100 г содержится – 11,36 г углеводов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                    125 г содержится - 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X</a:t>
            </a:r>
            <a:r>
              <a:rPr lang="ru-RU" b="1">
                <a:latin typeface="Calibri" pitchFamily="34" charset="0"/>
              </a:rPr>
              <a:t> г углеводов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                    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X</a:t>
            </a:r>
            <a:r>
              <a:rPr lang="ru-RU" b="1">
                <a:latin typeface="Calibri" pitchFamily="34" charset="0"/>
              </a:rPr>
              <a:t> = 125 </a:t>
            </a:r>
            <a:r>
              <a:rPr lang="ru-RU" b="1">
                <a:latin typeface="Calibri" pitchFamily="34" charset="0"/>
                <a:cs typeface="Times New Roman" pitchFamily="18" charset="0"/>
              </a:rPr>
              <a:t>•</a:t>
            </a:r>
            <a:r>
              <a:rPr lang="ru-RU" b="1">
                <a:latin typeface="Calibri" pitchFamily="34" charset="0"/>
              </a:rPr>
              <a:t> 11,36 = 14,2 г углеводов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                                100</a:t>
            </a:r>
          </a:p>
        </p:txBody>
      </p:sp>
      <p:sp>
        <p:nvSpPr>
          <p:cNvPr id="48134" name="Line 13"/>
          <p:cNvSpPr>
            <a:spLocks noChangeShapeType="1"/>
          </p:cNvSpPr>
          <p:nvPr/>
        </p:nvSpPr>
        <p:spPr bwMode="auto">
          <a:xfrm>
            <a:off x="2133600" y="38862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ru-RU"/>
          </a:p>
        </p:txBody>
      </p:sp>
      <p:sp>
        <p:nvSpPr>
          <p:cNvPr id="48135" name="Text Box 14"/>
          <p:cNvSpPr txBox="1">
            <a:spLocks noChangeArrowheads="1"/>
          </p:cNvSpPr>
          <p:nvPr/>
        </p:nvSpPr>
        <p:spPr bwMode="auto">
          <a:xfrm>
            <a:off x="838200" y="4343400"/>
            <a:ext cx="373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В 125 г – 14,2 г углеводов</a:t>
            </a:r>
          </a:p>
        </p:txBody>
      </p:sp>
      <p:sp>
        <p:nvSpPr>
          <p:cNvPr id="48136" name="Text Box 15"/>
          <p:cNvSpPr txBox="1">
            <a:spLocks noChangeArrowheads="1"/>
          </p:cNvSpPr>
          <p:nvPr/>
        </p:nvSpPr>
        <p:spPr bwMode="auto">
          <a:xfrm>
            <a:off x="838200" y="4691063"/>
            <a:ext cx="47244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Если   12 г  углеводов = 1 ХЕ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           14,2 г углеводов -  Х г </a:t>
            </a:r>
          </a:p>
        </p:txBody>
      </p:sp>
      <p:sp>
        <p:nvSpPr>
          <p:cNvPr id="48137" name="Text Box 16"/>
          <p:cNvSpPr txBox="1">
            <a:spLocks noChangeArrowheads="1"/>
          </p:cNvSpPr>
          <p:nvPr/>
        </p:nvSpPr>
        <p:spPr bwMode="auto">
          <a:xfrm>
            <a:off x="838200" y="5410200"/>
            <a:ext cx="411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Х = 14,2/ 12 =1,2 ХЕ</a:t>
            </a:r>
          </a:p>
        </p:txBody>
      </p:sp>
      <p:sp>
        <p:nvSpPr>
          <p:cNvPr id="48138" name="Text Box 18"/>
          <p:cNvSpPr txBox="1">
            <a:spLocks noChangeArrowheads="1"/>
          </p:cNvSpPr>
          <p:nvPr/>
        </p:nvSpPr>
        <p:spPr bwMode="auto">
          <a:xfrm>
            <a:off x="685800" y="5715000"/>
            <a:ext cx="7672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Т.о 1 упаковка йогурта содержит 1,2  ХЕ (14,2 г углеводов)</a:t>
            </a:r>
          </a:p>
        </p:txBody>
      </p:sp>
      <p:pic>
        <p:nvPicPr>
          <p:cNvPr id="48139" name="Picture 21" descr="PH02764J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2971800"/>
            <a:ext cx="22479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2675" y="457200"/>
            <a:ext cx="4870450" cy="11160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75" y="1720850"/>
            <a:ext cx="7215188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 -рассмотрели   конкретные функции поджелудочной  железы;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-раскрыли  роль  гормонов  инсулина  и  глюкагона  в  регуляции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    углеводного  обмена;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-узнали,   что такое  сахарный  диабет  и  его  способах  лечения;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- выяснили  причины  сахарного  диабета?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 -научились  определять   уровень  сахара  в  крови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 </a:t>
            </a:r>
            <a:r>
              <a:rPr lang="en-US" b="1" dirty="0">
                <a:latin typeface="+mn-lt"/>
              </a:rPr>
              <a:t>-</a:t>
            </a:r>
            <a:r>
              <a:rPr lang="ru-RU" b="1" dirty="0">
                <a:latin typeface="+mn-lt"/>
              </a:rPr>
              <a:t>научить  рассчитывать  количество  ХЕ  в готовых  продуктах.</a:t>
            </a:r>
            <a:r>
              <a:rPr lang="ru-RU" b="1" dirty="0">
                <a:solidFill>
                  <a:schemeClr val="accent6"/>
                </a:solidFill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(по информации на упаковке).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396875"/>
            <a:ext cx="6935788" cy="1108075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288" y="1670050"/>
            <a:ext cx="7169150" cy="1206500"/>
          </a:xfrm>
          <a:prstGeom prst="rect">
            <a:avLst/>
          </a:prstGeom>
          <a:noFill/>
        </p:spPr>
      </p:pic>
      <p:sp>
        <p:nvSpPr>
          <p:cNvPr id="50179" name="TextBox 4"/>
          <p:cNvSpPr txBox="1">
            <a:spLocks noChangeArrowheads="1"/>
          </p:cNvSpPr>
          <p:nvPr/>
        </p:nvSpPr>
        <p:spPr bwMode="auto">
          <a:xfrm>
            <a:off x="642938" y="3286125"/>
            <a:ext cx="7858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Подготовить  сообщения на  тему:</a:t>
            </a:r>
          </a:p>
          <a:p>
            <a:r>
              <a:rPr lang="ru-RU" sz="2000" b="1">
                <a:solidFill>
                  <a:schemeClr val="accent1"/>
                </a:solidFill>
                <a:latin typeface="Calibri" pitchFamily="34" charset="0"/>
              </a:rPr>
              <a:t> «Половые  железы. Их  значение</a:t>
            </a:r>
            <a:r>
              <a:rPr lang="en-US" sz="2000" b="1">
                <a:solidFill>
                  <a:schemeClr val="accent1"/>
                </a:solidFill>
                <a:latin typeface="Calibri" pitchFamily="34" charset="0"/>
              </a:rPr>
              <a:t>. </a:t>
            </a:r>
            <a:r>
              <a:rPr lang="ru-RU" sz="2000" b="1">
                <a:solidFill>
                  <a:schemeClr val="accent1"/>
                </a:solidFill>
                <a:latin typeface="Calibri" pitchFamily="34" charset="0"/>
              </a:rPr>
              <a:t>Заболевания»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http://poxydeika.ru/image/tea-coul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28625"/>
            <a:ext cx="8501062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96838" y="2425700"/>
            <a:ext cx="6248401" cy="2024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3"/>
          <p:cNvGrpSpPr>
            <a:grpSpLocks/>
          </p:cNvGrpSpPr>
          <p:nvPr/>
        </p:nvGrpSpPr>
        <p:grpSpPr bwMode="auto">
          <a:xfrm>
            <a:off x="838200" y="1295400"/>
            <a:ext cx="2209800" cy="1752600"/>
            <a:chOff x="768" y="1008"/>
            <a:chExt cx="2585" cy="2976"/>
          </a:xfrm>
        </p:grpSpPr>
        <p:sp>
          <p:nvSpPr>
            <p:cNvPr id="17422" name="Freeform 4"/>
            <p:cNvSpPr>
              <a:spLocks/>
            </p:cNvSpPr>
            <p:nvPr/>
          </p:nvSpPr>
          <p:spPr bwMode="auto">
            <a:xfrm>
              <a:off x="1152" y="1824"/>
              <a:ext cx="1440" cy="2064"/>
            </a:xfrm>
            <a:custGeom>
              <a:avLst/>
              <a:gdLst>
                <a:gd name="T0" fmla="*/ 1152 w 1440"/>
                <a:gd name="T1" fmla="*/ 0 h 2064"/>
                <a:gd name="T2" fmla="*/ 336 w 1440"/>
                <a:gd name="T3" fmla="*/ 528 h 2064"/>
                <a:gd name="T4" fmla="*/ 96 w 1440"/>
                <a:gd name="T5" fmla="*/ 816 h 2064"/>
                <a:gd name="T6" fmla="*/ 0 w 1440"/>
                <a:gd name="T7" fmla="*/ 960 h 2064"/>
                <a:gd name="T8" fmla="*/ 0 w 1440"/>
                <a:gd name="T9" fmla="*/ 1104 h 2064"/>
                <a:gd name="T10" fmla="*/ 96 w 1440"/>
                <a:gd name="T11" fmla="*/ 1344 h 2064"/>
                <a:gd name="T12" fmla="*/ 192 w 1440"/>
                <a:gd name="T13" fmla="*/ 1536 h 2064"/>
                <a:gd name="T14" fmla="*/ 384 w 1440"/>
                <a:gd name="T15" fmla="*/ 1680 h 2064"/>
                <a:gd name="T16" fmla="*/ 672 w 1440"/>
                <a:gd name="T17" fmla="*/ 1824 h 2064"/>
                <a:gd name="T18" fmla="*/ 1008 w 1440"/>
                <a:gd name="T19" fmla="*/ 1872 h 2064"/>
                <a:gd name="T20" fmla="*/ 1152 w 1440"/>
                <a:gd name="T21" fmla="*/ 1968 h 2064"/>
                <a:gd name="T22" fmla="*/ 1152 w 1440"/>
                <a:gd name="T23" fmla="*/ 2064 h 2064"/>
                <a:gd name="T24" fmla="*/ 1248 w 1440"/>
                <a:gd name="T25" fmla="*/ 2064 h 2064"/>
                <a:gd name="T26" fmla="*/ 1200 w 1440"/>
                <a:gd name="T27" fmla="*/ 1824 h 2064"/>
                <a:gd name="T28" fmla="*/ 1152 w 1440"/>
                <a:gd name="T29" fmla="*/ 1056 h 2064"/>
                <a:gd name="T30" fmla="*/ 1344 w 1440"/>
                <a:gd name="T31" fmla="*/ 624 h 2064"/>
                <a:gd name="T32" fmla="*/ 1440 w 1440"/>
                <a:gd name="T33" fmla="*/ 336 h 2064"/>
                <a:gd name="T34" fmla="*/ 1440 w 1440"/>
                <a:gd name="T35" fmla="*/ 96 h 2064"/>
                <a:gd name="T36" fmla="*/ 1344 w 1440"/>
                <a:gd name="T37" fmla="*/ 0 h 2064"/>
                <a:gd name="T38" fmla="*/ 1152 w 1440"/>
                <a:gd name="T39" fmla="*/ 0 h 20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40"/>
                <a:gd name="T61" fmla="*/ 0 h 2064"/>
                <a:gd name="T62" fmla="*/ 1440 w 1440"/>
                <a:gd name="T63" fmla="*/ 2064 h 206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40" h="2064">
                  <a:moveTo>
                    <a:pt x="1152" y="0"/>
                  </a:moveTo>
                  <a:lnTo>
                    <a:pt x="336" y="528"/>
                  </a:lnTo>
                  <a:lnTo>
                    <a:pt x="96" y="816"/>
                  </a:lnTo>
                  <a:lnTo>
                    <a:pt x="0" y="960"/>
                  </a:lnTo>
                  <a:lnTo>
                    <a:pt x="0" y="1104"/>
                  </a:lnTo>
                  <a:lnTo>
                    <a:pt x="96" y="1344"/>
                  </a:lnTo>
                  <a:lnTo>
                    <a:pt x="192" y="1536"/>
                  </a:lnTo>
                  <a:lnTo>
                    <a:pt x="384" y="1680"/>
                  </a:lnTo>
                  <a:lnTo>
                    <a:pt x="672" y="1824"/>
                  </a:lnTo>
                  <a:lnTo>
                    <a:pt x="1008" y="1872"/>
                  </a:lnTo>
                  <a:lnTo>
                    <a:pt x="1152" y="1968"/>
                  </a:lnTo>
                  <a:lnTo>
                    <a:pt x="1152" y="2064"/>
                  </a:lnTo>
                  <a:lnTo>
                    <a:pt x="1248" y="2064"/>
                  </a:lnTo>
                  <a:lnTo>
                    <a:pt x="1200" y="1824"/>
                  </a:lnTo>
                  <a:lnTo>
                    <a:pt x="1152" y="1056"/>
                  </a:lnTo>
                  <a:lnTo>
                    <a:pt x="1344" y="624"/>
                  </a:lnTo>
                  <a:lnTo>
                    <a:pt x="1440" y="336"/>
                  </a:lnTo>
                  <a:lnTo>
                    <a:pt x="1440" y="96"/>
                  </a:lnTo>
                  <a:lnTo>
                    <a:pt x="1344" y="0"/>
                  </a:lnTo>
                  <a:lnTo>
                    <a:pt x="115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  <p:pic>
          <p:nvPicPr>
            <p:cNvPr id="17423" name="Picture 5" descr="moloko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8" y="1008"/>
              <a:ext cx="2585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0" name="Picture 2" descr="Sk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9906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Skin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581400"/>
            <a:ext cx="2133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 descr="Salivar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3810000"/>
            <a:ext cx="19431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13"/>
          <p:cNvSpPr>
            <a:spLocks noChangeArrowheads="1"/>
          </p:cNvSpPr>
          <p:nvPr/>
        </p:nvSpPr>
        <p:spPr bwMode="auto">
          <a:xfrm>
            <a:off x="1214438" y="428625"/>
            <a:ext cx="6934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Назовите  какие  железы  изображены  на рисунке?  Что  и  куда выделяют эти  железы?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endParaRPr lang="ru-RU" sz="2000" b="1">
              <a:solidFill>
                <a:schemeClr val="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3124200"/>
            <a:ext cx="3276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Молочные  железы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57800" y="3124200"/>
            <a:ext cx="2667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Потовые  железы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" y="5410200"/>
            <a:ext cx="2590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Сальные  железы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34000" y="5410200"/>
            <a:ext cx="2743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Слюнные  железы</a:t>
            </a:r>
          </a:p>
        </p:txBody>
      </p:sp>
      <p:pic>
        <p:nvPicPr>
          <p:cNvPr id="17" name="Прямоугольник 1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638" y="1524000"/>
            <a:ext cx="877887" cy="828675"/>
          </a:xfrm>
          <a:prstGeom prst="rect">
            <a:avLst/>
          </a:prstGeom>
          <a:noFill/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16413" y="4041775"/>
            <a:ext cx="877887" cy="822325"/>
          </a:xfrm>
          <a:prstGeom prst="rect">
            <a:avLst/>
          </a:prstGeom>
          <a:noFill/>
        </p:spPr>
      </p:pic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1613" y="4029075"/>
            <a:ext cx="877887" cy="828675"/>
          </a:xfrm>
          <a:prstGeom prst="rect">
            <a:avLst/>
          </a:prstGeom>
          <a:noFill/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6413" y="1603375"/>
            <a:ext cx="877887" cy="822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1643063"/>
            <a:ext cx="23891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667000"/>
            <a:ext cx="251460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2819400"/>
            <a:ext cx="2286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12"/>
          <p:cNvSpPr>
            <a:spLocks noChangeArrowheads="1"/>
          </p:cNvSpPr>
          <p:nvPr/>
        </p:nvSpPr>
        <p:spPr bwMode="auto">
          <a:xfrm>
            <a:off x="428625" y="642938"/>
            <a:ext cx="8153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Назовите  какие  железы  изображены  на рисунке?  Что  и  куда выделяют эти  железы?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9238" y="2670175"/>
            <a:ext cx="963612" cy="890588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55900" y="1743075"/>
            <a:ext cx="877888" cy="828675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99100" y="2706688"/>
            <a:ext cx="877888" cy="8286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5257800"/>
            <a:ext cx="2667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Эпифиз и гипофиз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4688" y="3929063"/>
            <a:ext cx="2667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Щитовидная железа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72200" y="5410200"/>
            <a:ext cx="2514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Надпочечники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0"/>
          <p:cNvSpPr txBox="1">
            <a:spLocks noChangeArrowheads="1"/>
          </p:cNvSpPr>
          <p:nvPr/>
        </p:nvSpPr>
        <p:spPr bwMode="auto">
          <a:xfrm>
            <a:off x="428625" y="1785938"/>
            <a:ext cx="8229600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ru-RU" sz="3600" b="1">
                <a:solidFill>
                  <a:srgbClr val="CC3300"/>
                </a:solidFill>
                <a:latin typeface="Calibri" pitchFamily="34" charset="0"/>
              </a:rPr>
              <a:t>«Железы  смешанной секреции. Значение  и  функции  поджелудочной  железы».</a:t>
            </a:r>
          </a:p>
          <a:p>
            <a:pPr marL="342900" indent="-342900">
              <a:spcBef>
                <a:spcPct val="20000"/>
              </a:spcBef>
            </a:pPr>
            <a:endParaRPr lang="ru-RU" sz="3600">
              <a:solidFill>
                <a:srgbClr val="CC3300"/>
              </a:solidFill>
              <a:latin typeface="Calibri" pitchFamily="34" charset="0"/>
            </a:endParaRPr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4932363" cy="1804988"/>
          </a:xfrm>
          <a:prstGeom prst="rect">
            <a:avLst/>
          </a:prstGeom>
          <a:noFill/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5" y="3643313"/>
            <a:ext cx="31670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5"/>
          <p:cNvSpPr txBox="1">
            <a:spLocks noChangeArrowheads="1"/>
          </p:cNvSpPr>
          <p:nvPr/>
        </p:nvSpPr>
        <p:spPr bwMode="auto">
          <a:xfrm>
            <a:off x="428625" y="785813"/>
            <a:ext cx="8305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>
                <a:latin typeface="Calibri" pitchFamily="34" charset="0"/>
              </a:rPr>
              <a:t>Цель: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  <a:latin typeface="Calibri" pitchFamily="34" charset="0"/>
              </a:rPr>
              <a:t>раскрыть  особенности  желёз смешанной секреции  на  примере  поджелудочной  железы.</a:t>
            </a:r>
          </a:p>
        </p:txBody>
      </p:sp>
      <p:sp>
        <p:nvSpPr>
          <p:cNvPr id="20482" name="Text Box 7"/>
          <p:cNvSpPr txBox="1">
            <a:spLocks noChangeArrowheads="1"/>
          </p:cNvSpPr>
          <p:nvPr/>
        </p:nvSpPr>
        <p:spPr bwMode="auto">
          <a:xfrm>
            <a:off x="533400" y="2590800"/>
            <a:ext cx="754380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sz="2800" b="1" u="sng">
                <a:latin typeface="Calibri" pitchFamily="34" charset="0"/>
              </a:rPr>
              <a:t>Задачи:</a:t>
            </a:r>
          </a:p>
          <a:p>
            <a:r>
              <a:rPr lang="ru-RU" sz="2400" b="1">
                <a:latin typeface="Calibri" pitchFamily="34" charset="0"/>
              </a:rPr>
              <a:t> - </a:t>
            </a:r>
            <a:r>
              <a:rPr lang="ru-RU" sz="2000" b="1">
                <a:latin typeface="Calibri" pitchFamily="34" charset="0"/>
              </a:rPr>
              <a:t>показать  конкретные функции поджелудочной  железы;</a:t>
            </a:r>
          </a:p>
          <a:p>
            <a:r>
              <a:rPr lang="ru-RU" sz="2000" b="1">
                <a:latin typeface="Calibri" pitchFamily="34" charset="0"/>
              </a:rPr>
              <a:t> -раскрыть  роль  гормонов  инсулина  и  глюкагона  в  регуляции</a:t>
            </a:r>
          </a:p>
          <a:p>
            <a:r>
              <a:rPr lang="ru-RU" sz="2000" b="1">
                <a:latin typeface="Calibri" pitchFamily="34" charset="0"/>
              </a:rPr>
              <a:t>     углеводного  обмена</a:t>
            </a:r>
          </a:p>
          <a:p>
            <a:r>
              <a:rPr lang="ru-RU" sz="2000" b="1">
                <a:latin typeface="Calibri" pitchFamily="34" charset="0"/>
              </a:rPr>
              <a:t> -выяснить  причину  сахарного  диабета? </a:t>
            </a:r>
          </a:p>
          <a:p>
            <a:r>
              <a:rPr lang="ru-RU" sz="2000" b="1">
                <a:latin typeface="Calibri" pitchFamily="34" charset="0"/>
              </a:rPr>
              <a:t> -сахарный  диабет  и  его  лечение</a:t>
            </a:r>
          </a:p>
          <a:p>
            <a:r>
              <a:rPr lang="ru-RU" sz="2000" b="1">
                <a:latin typeface="Calibri" pitchFamily="34" charset="0"/>
              </a:rPr>
              <a:t> -методы  контроля  диабета ( определение  уровня сахара  в</a:t>
            </a:r>
          </a:p>
          <a:p>
            <a:r>
              <a:rPr lang="ru-RU" sz="2000" b="1">
                <a:latin typeface="Calibri" pitchFamily="34" charset="0"/>
              </a:rPr>
              <a:t>  крови)</a:t>
            </a:r>
            <a:endParaRPr lang="en-US" sz="2000" b="1">
              <a:latin typeface="Calibri" pitchFamily="34" charset="0"/>
            </a:endParaRPr>
          </a:p>
          <a:p>
            <a:r>
              <a:rPr lang="en-US" sz="2000" b="1">
                <a:latin typeface="Calibri" pitchFamily="34" charset="0"/>
              </a:rPr>
              <a:t>-</a:t>
            </a:r>
            <a:r>
              <a:rPr lang="ru-RU" sz="2000" b="1">
                <a:latin typeface="Calibri" pitchFamily="34" charset="0"/>
              </a:rPr>
              <a:t>научить  определять уровень глюкозы  в крови.</a:t>
            </a:r>
          </a:p>
          <a:p>
            <a:r>
              <a:rPr lang="ru-RU" sz="2000">
                <a:latin typeface="Calibri" pitchFamily="34" charset="0"/>
              </a:rPr>
              <a:t>      </a:t>
            </a:r>
          </a:p>
          <a:p>
            <a:endParaRPr lang="ru-RU" sz="2000" b="1">
              <a:latin typeface="Calibri" pitchFamily="34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188" y="571500"/>
            <a:ext cx="14287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214313"/>
            <a:ext cx="5111750" cy="6921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Colonna MT" pitchFamily="82" charset="0"/>
              </a:rPr>
              <a:t>Ход урока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8713788" cy="5688013"/>
          </a:xfrm>
        </p:spPr>
        <p:txBody>
          <a:bodyPr rtlCol="0">
            <a:normAutofit/>
          </a:bodyPr>
          <a:lstStyle/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solidFill>
                  <a:srgbClr val="0000FF"/>
                </a:solidFill>
              </a:rPr>
              <a:t>Организационный момент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solidFill>
                  <a:srgbClr val="0000FF"/>
                </a:solidFill>
              </a:rPr>
              <a:t>Проверка  знаний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</a:rPr>
              <a:t>3.Изучение нового материала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/>
              <a:t> железы  смешанной  секреции;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/>
              <a:t>функции поджелудочной  железы;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/>
              <a:t> роль  гормонов  инсулина  и  глюкагона  в  регуляции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/>
              <a:t>          углеводного  обмена;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/>
              <a:t>  сахарный   диабет;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/>
              <a:t> типы  сахарного  диабета   и   его  лечение;</a:t>
            </a:r>
          </a:p>
          <a:p>
            <a:pPr marL="457200" indent="-457200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 smtClean="0"/>
              <a:t> методы  контроля  диабета ( определение  уровня сахара  в крови)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400" b="1" dirty="0" smtClean="0">
              <a:solidFill>
                <a:srgbClr val="000099"/>
              </a:solidFill>
            </a:endParaRP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</a:rPr>
              <a:t>4.Повторение и обобщение пройденного</a:t>
            </a:r>
          </a:p>
          <a:p>
            <a:pPr marL="990600" lvl="1" indent="-533400" eaLnBrk="1" fontAlgn="auto" hangingPunct="1">
              <a:lnSpc>
                <a:spcPct val="80000"/>
              </a:lnSpc>
              <a:spcAft>
                <a:spcPts val="0"/>
              </a:spcAft>
              <a:buFontTx/>
              <a:buChar char="•"/>
              <a:defRPr/>
            </a:pPr>
            <a:r>
              <a:rPr lang="ru-RU" sz="2400" b="1" dirty="0" smtClean="0">
                <a:solidFill>
                  <a:srgbClr val="000099"/>
                </a:solidFill>
              </a:rPr>
              <a:t>Формирование выводов урока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rgbClr val="0000FF"/>
                </a:solidFill>
              </a:rPr>
              <a:t>5.Информация о домашнем задании</a:t>
            </a:r>
          </a:p>
        </p:txBody>
      </p:sp>
      <p:pic>
        <p:nvPicPr>
          <p:cNvPr id="21507" name="Picture 16" descr="a_n_09_02_trzust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571500"/>
            <a:ext cx="193357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642938" y="571500"/>
            <a:ext cx="778668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hlink"/>
                </a:solidFill>
                <a:latin typeface="Calibri" pitchFamily="34" charset="0"/>
              </a:rPr>
              <a:t>Смешанные железы выделяют гормоны и другие  -  иные  секреты. </a:t>
            </a:r>
            <a:endParaRPr lang="ru-RU" sz="3200">
              <a:latin typeface="Calibri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1928813"/>
            <a:ext cx="24765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928813"/>
            <a:ext cx="2357438" cy="19288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2532" name="Picture 16" descr="a_n_09_02_trzust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0" y="3929063"/>
            <a:ext cx="42862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4313" y="3929063"/>
            <a:ext cx="4500562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990099"/>
                </a:solidFill>
                <a:latin typeface="+mj-lt"/>
                <a:ea typeface="+mj-ea"/>
                <a:cs typeface="+mj-cs"/>
              </a:rPr>
              <a:t>Половые железы</a:t>
            </a:r>
          </a:p>
        </p:txBody>
      </p:sp>
      <p:sp>
        <p:nvSpPr>
          <p:cNvPr id="22534" name="Прямоугольник 6"/>
          <p:cNvSpPr>
            <a:spLocks noChangeArrowheads="1"/>
          </p:cNvSpPr>
          <p:nvPr/>
        </p:nvSpPr>
        <p:spPr bwMode="auto">
          <a:xfrm>
            <a:off x="3286125" y="5715000"/>
            <a:ext cx="557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990099"/>
                </a:solidFill>
                <a:latin typeface="Calibri" pitchFamily="34" charset="0"/>
              </a:rPr>
              <a:t>Поджелудочная   железа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</TotalTime>
  <Words>1232</Words>
  <Application>Microsoft Office PowerPoint</Application>
  <PresentationFormat>Экран (4:3)</PresentationFormat>
  <Paragraphs>191</Paragraphs>
  <Slides>35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Times New Roman</vt:lpstr>
      <vt:lpstr>Wingdings</vt:lpstr>
      <vt:lpstr>Colonna MT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Ход урока</vt:lpstr>
      <vt:lpstr>Слайд 9</vt:lpstr>
      <vt:lpstr>Слайд 10</vt:lpstr>
      <vt:lpstr>Слайд 11</vt:lpstr>
      <vt:lpstr>Поджелудочная железа  с островками Лангерганса</vt:lpstr>
      <vt:lpstr>  Функции гормонов поджелудочной  железы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MSHOME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Admin</cp:lastModifiedBy>
  <cp:revision>73</cp:revision>
  <dcterms:created xsi:type="dcterms:W3CDTF">2010-04-19T16:01:29Z</dcterms:created>
  <dcterms:modified xsi:type="dcterms:W3CDTF">2011-05-05T09:33:20Z</dcterms:modified>
</cp:coreProperties>
</file>